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87" r:id="rId3"/>
    <p:sldId id="260" r:id="rId4"/>
    <p:sldId id="284" r:id="rId5"/>
    <p:sldId id="274" r:id="rId6"/>
    <p:sldId id="261" r:id="rId7"/>
    <p:sldId id="288" r:id="rId8"/>
    <p:sldId id="262" r:id="rId9"/>
    <p:sldId id="292" r:id="rId10"/>
    <p:sldId id="291" r:id="rId11"/>
    <p:sldId id="264" r:id="rId12"/>
    <p:sldId id="266" r:id="rId13"/>
    <p:sldId id="271" r:id="rId14"/>
    <p:sldId id="272" r:id="rId15"/>
    <p:sldId id="273" r:id="rId16"/>
    <p:sldId id="293" r:id="rId17"/>
    <p:sldId id="294" r:id="rId18"/>
    <p:sldId id="295" r:id="rId19"/>
    <p:sldId id="296" r:id="rId20"/>
    <p:sldId id="297" r:id="rId21"/>
    <p:sldId id="298" r:id="rId22"/>
    <p:sldId id="275" r:id="rId23"/>
    <p:sldId id="276" r:id="rId24"/>
    <p:sldId id="277" r:id="rId25"/>
    <p:sldId id="278" r:id="rId26"/>
    <p:sldId id="279" r:id="rId27"/>
    <p:sldId id="280" r:id="rId28"/>
    <p:sldId id="281" r:id="rId29"/>
    <p:sldId id="282" r:id="rId30"/>
    <p:sldId id="290" r:id="rId31"/>
    <p:sldId id="257" r:id="rId32"/>
    <p:sldId id="259" r:id="rId33"/>
    <p:sldId id="258" r:id="rId34"/>
    <p:sldId id="301" r:id="rId35"/>
    <p:sldId id="299" r:id="rId36"/>
    <p:sldId id="28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F5F8"/>
    <a:srgbClr val="DEC8EE"/>
    <a:srgbClr val="EBEAF2"/>
    <a:srgbClr val="CBA9E5"/>
    <a:srgbClr val="FF9999"/>
    <a:srgbClr val="FF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53" autoAdjust="0"/>
    <p:restoredTop sz="94660"/>
  </p:normalViewPr>
  <p:slideViewPr>
    <p:cSldViewPr snapToGrid="0">
      <p:cViewPr varScale="1">
        <p:scale>
          <a:sx n="112" d="100"/>
          <a:sy n="112" d="100"/>
        </p:scale>
        <p:origin x="486"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hyperlink" Target="https://ulstercountyny.gov/" TargetMode="Externa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9.png"/><Relationship Id="rId5" Type="http://schemas.openxmlformats.org/officeDocument/2006/relationships/hyperlink" Target="https://ulstercountyny.gov/" TargetMode="External"/><Relationship Id="rId4" Type="http://schemas.openxmlformats.org/officeDocument/2006/relationships/image" Target="../media/image8.svg"/><Relationship Id="rId9"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CDB1B5-DB4D-4A66-BE5E-8E6E5A98E41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109FBF3-2AFC-4706-B31C-ABE51AE87E9E}">
      <dgm:prSet custT="1"/>
      <dgm:spPr/>
      <dgm:t>
        <a:bodyPr/>
        <a:lstStyle/>
        <a:p>
          <a:pPr>
            <a:lnSpc>
              <a:spcPct val="100000"/>
            </a:lnSpc>
          </a:pPr>
          <a:r>
            <a:rPr lang="en-US" sz="1800" dirty="0"/>
            <a:t>CPR certifications are valid for </a:t>
          </a:r>
          <a:r>
            <a:rPr lang="en-US" sz="1800" b="1" dirty="0"/>
            <a:t>1 year </a:t>
          </a:r>
          <a:r>
            <a:rPr lang="en-US" sz="1800" dirty="0"/>
            <a:t>from the date of certification, </a:t>
          </a:r>
          <a:r>
            <a:rPr lang="en-US" sz="1800" b="1" dirty="0"/>
            <a:t>REGARDLESS</a:t>
          </a:r>
          <a:r>
            <a:rPr lang="en-US" sz="1800" dirty="0"/>
            <a:t> of expiration date on card.</a:t>
          </a:r>
        </a:p>
      </dgm:t>
    </dgm:pt>
    <dgm:pt modelId="{D5DE2D5E-2BCE-496B-82AE-25DF25896048}" type="parTrans" cxnId="{4C1A4323-5011-41AC-9130-62379E427159}">
      <dgm:prSet/>
      <dgm:spPr/>
      <dgm:t>
        <a:bodyPr/>
        <a:lstStyle/>
        <a:p>
          <a:endParaRPr lang="en-US"/>
        </a:p>
      </dgm:t>
    </dgm:pt>
    <dgm:pt modelId="{07C643C1-46D6-4D66-8CEE-00D35884676F}" type="sibTrans" cxnId="{4C1A4323-5011-41AC-9130-62379E427159}">
      <dgm:prSet/>
      <dgm:spPr/>
      <dgm:t>
        <a:bodyPr/>
        <a:lstStyle/>
        <a:p>
          <a:endParaRPr lang="en-US"/>
        </a:p>
      </dgm:t>
    </dgm:pt>
    <dgm:pt modelId="{ED119450-9C02-4C11-820F-024004586196}">
      <dgm:prSet custT="1"/>
      <dgm:spPr/>
      <dgm:t>
        <a:bodyPr/>
        <a:lstStyle/>
        <a:p>
          <a:pPr>
            <a:lnSpc>
              <a:spcPct val="100000"/>
            </a:lnSpc>
          </a:pPr>
          <a:r>
            <a:rPr lang="en-US" sz="1800" dirty="0"/>
            <a:t>To view the list of accepted courses, please visit The CPR Certification Fact Sheet 2025 on the DOH website </a:t>
          </a:r>
          <a:r>
            <a:rPr lang="en-US" sz="1800"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https://ulstercountyny.gov/</a:t>
          </a:r>
          <a:r>
            <a:rPr lang="en-US" sz="1800" u="sng" dirty="0">
              <a:solidFill>
                <a:srgbClr val="0070C0"/>
              </a:solidFill>
            </a:rPr>
            <a:t>health/childrens-camps</a:t>
          </a:r>
        </a:p>
      </dgm:t>
    </dgm:pt>
    <dgm:pt modelId="{547AB00B-C566-4694-A84B-5C18FFB144F2}" type="parTrans" cxnId="{11112A47-6D15-48CB-A64A-EB43D4B04ABA}">
      <dgm:prSet/>
      <dgm:spPr/>
      <dgm:t>
        <a:bodyPr/>
        <a:lstStyle/>
        <a:p>
          <a:endParaRPr lang="en-US"/>
        </a:p>
      </dgm:t>
    </dgm:pt>
    <dgm:pt modelId="{915DB2D8-40B3-48D4-A54A-AFA5AC39DDAE}" type="sibTrans" cxnId="{11112A47-6D15-48CB-A64A-EB43D4B04ABA}">
      <dgm:prSet/>
      <dgm:spPr/>
      <dgm:t>
        <a:bodyPr/>
        <a:lstStyle/>
        <a:p>
          <a:endParaRPr lang="en-US"/>
        </a:p>
      </dgm:t>
    </dgm:pt>
    <dgm:pt modelId="{2C82FABD-5AF6-49D0-BBA6-9CCA7ED34CFB}">
      <dgm:prSet custT="1"/>
      <dgm:spPr/>
      <dgm:t>
        <a:bodyPr/>
        <a:lstStyle/>
        <a:p>
          <a:pPr>
            <a:lnSpc>
              <a:spcPct val="100000"/>
            </a:lnSpc>
          </a:pPr>
          <a:r>
            <a:rPr lang="en-US" sz="1800" dirty="0"/>
            <a:t>The location of all updated fact sheets can be found in your camp application packet.</a:t>
          </a:r>
        </a:p>
        <a:p>
          <a:pPr>
            <a:lnSpc>
              <a:spcPct val="100000"/>
            </a:lnSpc>
          </a:pPr>
          <a:r>
            <a:rPr lang="en-US" sz="1800" dirty="0"/>
            <a:t>*if your course is not listed on the fact sheet, we can not accept it!</a:t>
          </a:r>
        </a:p>
      </dgm:t>
    </dgm:pt>
    <dgm:pt modelId="{A288CD41-B9C9-43BF-B2D8-75902604731B}" type="parTrans" cxnId="{BFC28E72-44F4-4CF8-A81F-2A33D578DC8F}">
      <dgm:prSet/>
      <dgm:spPr/>
      <dgm:t>
        <a:bodyPr/>
        <a:lstStyle/>
        <a:p>
          <a:endParaRPr lang="en-US"/>
        </a:p>
      </dgm:t>
    </dgm:pt>
    <dgm:pt modelId="{302BA736-E270-4E0A-BFC9-72682F86BD92}" type="sibTrans" cxnId="{BFC28E72-44F4-4CF8-A81F-2A33D578DC8F}">
      <dgm:prSet/>
      <dgm:spPr/>
      <dgm:t>
        <a:bodyPr/>
        <a:lstStyle/>
        <a:p>
          <a:endParaRPr lang="en-US"/>
        </a:p>
      </dgm:t>
    </dgm:pt>
    <dgm:pt modelId="{E207496A-B6D2-402E-A5C1-848D66D3B499}">
      <dgm:prSet custT="1"/>
      <dgm:spPr/>
      <dgm:t>
        <a:bodyPr/>
        <a:lstStyle/>
        <a:p>
          <a:pPr>
            <a:lnSpc>
              <a:spcPct val="100000"/>
            </a:lnSpc>
          </a:pPr>
          <a:r>
            <a:rPr lang="en-US" sz="1800" dirty="0"/>
            <a:t>Looking for a course? Try your local rescue squad, Red Cross or YMCA.</a:t>
          </a:r>
        </a:p>
        <a:p>
          <a:pPr>
            <a:lnSpc>
              <a:spcPct val="100000"/>
            </a:lnSpc>
          </a:pPr>
          <a:r>
            <a:rPr lang="en-US" sz="1800" dirty="0"/>
            <a:t>Check the UCDOH Children’s Camps website for any available information on CPR classes.</a:t>
          </a:r>
        </a:p>
      </dgm:t>
    </dgm:pt>
    <dgm:pt modelId="{055E9240-B87F-482D-9DC9-8890EE4F81BC}" type="parTrans" cxnId="{F3B4DCD8-B059-4644-9FD0-A66EA56CAC18}">
      <dgm:prSet/>
      <dgm:spPr/>
      <dgm:t>
        <a:bodyPr/>
        <a:lstStyle/>
        <a:p>
          <a:endParaRPr lang="en-US"/>
        </a:p>
      </dgm:t>
    </dgm:pt>
    <dgm:pt modelId="{C9D26F6F-F54A-41E4-90EE-27001B344AB8}" type="sibTrans" cxnId="{F3B4DCD8-B059-4644-9FD0-A66EA56CAC18}">
      <dgm:prSet/>
      <dgm:spPr/>
      <dgm:t>
        <a:bodyPr/>
        <a:lstStyle/>
        <a:p>
          <a:endParaRPr lang="en-US"/>
        </a:p>
      </dgm:t>
    </dgm:pt>
    <dgm:pt modelId="{252B5F71-629E-48D0-98B7-332BF54FA7C2}" type="pres">
      <dgm:prSet presAssocID="{71CDB1B5-DB4D-4A66-BE5E-8E6E5A98E41E}" presName="root" presStyleCnt="0">
        <dgm:presLayoutVars>
          <dgm:dir/>
          <dgm:resizeHandles val="exact"/>
        </dgm:presLayoutVars>
      </dgm:prSet>
      <dgm:spPr/>
    </dgm:pt>
    <dgm:pt modelId="{FE943570-4929-44FB-B799-D1DC21C4DE36}" type="pres">
      <dgm:prSet presAssocID="{E109FBF3-2AFC-4706-B31C-ABE51AE87E9E}" presName="compNode" presStyleCnt="0"/>
      <dgm:spPr/>
    </dgm:pt>
    <dgm:pt modelId="{FD01DF1A-2380-45B9-8BFC-ABE2501AFCB2}" type="pres">
      <dgm:prSet presAssocID="{E109FBF3-2AFC-4706-B31C-ABE51AE87E9E}"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Diploma Roll"/>
        </a:ext>
      </dgm:extLst>
    </dgm:pt>
    <dgm:pt modelId="{A9C2B0F2-E37E-485A-AB91-DC2CC5BECD24}" type="pres">
      <dgm:prSet presAssocID="{E109FBF3-2AFC-4706-B31C-ABE51AE87E9E}" presName="spaceRect" presStyleCnt="0"/>
      <dgm:spPr/>
    </dgm:pt>
    <dgm:pt modelId="{00FAE3D4-2C8B-47EE-A249-C98099740099}" type="pres">
      <dgm:prSet presAssocID="{E109FBF3-2AFC-4706-B31C-ABE51AE87E9E}" presName="textRect" presStyleLbl="revTx" presStyleIdx="0" presStyleCnt="4" custLinFactNeighborX="-1205" custLinFactNeighborY="-5274">
        <dgm:presLayoutVars>
          <dgm:chMax val="1"/>
          <dgm:chPref val="1"/>
        </dgm:presLayoutVars>
      </dgm:prSet>
      <dgm:spPr/>
    </dgm:pt>
    <dgm:pt modelId="{819F7DB7-3668-4CC6-BB2C-C0C982591C86}" type="pres">
      <dgm:prSet presAssocID="{07C643C1-46D6-4D66-8CEE-00D35884676F}" presName="sibTrans" presStyleCnt="0"/>
      <dgm:spPr/>
    </dgm:pt>
    <dgm:pt modelId="{8F24445F-1F58-47CE-B4E6-62C67DB48F16}" type="pres">
      <dgm:prSet presAssocID="{ED119450-9C02-4C11-820F-024004586196}" presName="compNode" presStyleCnt="0"/>
      <dgm:spPr/>
    </dgm:pt>
    <dgm:pt modelId="{05EC8606-4092-4D9D-B522-C693097D2B60}" type="pres">
      <dgm:prSet presAssocID="{ED119450-9C02-4C11-820F-024004586196}"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Document"/>
        </a:ext>
      </dgm:extLst>
    </dgm:pt>
    <dgm:pt modelId="{5391D579-68F5-409F-A26E-E91094E42B49}" type="pres">
      <dgm:prSet presAssocID="{ED119450-9C02-4C11-820F-024004586196}" presName="spaceRect" presStyleCnt="0"/>
      <dgm:spPr/>
    </dgm:pt>
    <dgm:pt modelId="{3989D486-A6D2-4A1E-864E-67DB0ADD3EFD}" type="pres">
      <dgm:prSet presAssocID="{ED119450-9C02-4C11-820F-024004586196}" presName="textRect" presStyleLbl="revTx" presStyleIdx="1" presStyleCnt="4" custScaleX="119213" custLinFactNeighborX="1392" custLinFactNeighborY="-9568">
        <dgm:presLayoutVars>
          <dgm:chMax val="1"/>
          <dgm:chPref val="1"/>
        </dgm:presLayoutVars>
      </dgm:prSet>
      <dgm:spPr/>
    </dgm:pt>
    <dgm:pt modelId="{54981F1E-1FA9-4215-88D2-F4A9E2CC6FAF}" type="pres">
      <dgm:prSet presAssocID="{915DB2D8-40B3-48D4-A54A-AFA5AC39DDAE}" presName="sibTrans" presStyleCnt="0"/>
      <dgm:spPr/>
    </dgm:pt>
    <dgm:pt modelId="{84DB795C-0B46-4FE1-ABA2-8701706F9FCC}" type="pres">
      <dgm:prSet presAssocID="{2C82FABD-5AF6-49D0-BBA6-9CCA7ED34CFB}" presName="compNode" presStyleCnt="0"/>
      <dgm:spPr/>
    </dgm:pt>
    <dgm:pt modelId="{BB9EB3DD-DB31-43A1-8AEB-44E8D7B474B9}" type="pres">
      <dgm:prSet presAssocID="{2C82FABD-5AF6-49D0-BBA6-9CCA7ED34CFB}"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Medical"/>
        </a:ext>
      </dgm:extLst>
    </dgm:pt>
    <dgm:pt modelId="{780D1C98-B6FE-4DC7-8D55-B1F156246767}" type="pres">
      <dgm:prSet presAssocID="{2C82FABD-5AF6-49D0-BBA6-9CCA7ED34CFB}" presName="spaceRect" presStyleCnt="0"/>
      <dgm:spPr/>
    </dgm:pt>
    <dgm:pt modelId="{6554C71D-A4FE-40DD-BE9E-BABC5AB9BA7E}" type="pres">
      <dgm:prSet presAssocID="{2C82FABD-5AF6-49D0-BBA6-9CCA7ED34CFB}" presName="textRect" presStyleLbl="revTx" presStyleIdx="2" presStyleCnt="4" custScaleX="162392" custScaleY="112425">
        <dgm:presLayoutVars>
          <dgm:chMax val="1"/>
          <dgm:chPref val="1"/>
        </dgm:presLayoutVars>
      </dgm:prSet>
      <dgm:spPr/>
    </dgm:pt>
    <dgm:pt modelId="{92583709-43F8-493F-88EC-8720A9B3B8D1}" type="pres">
      <dgm:prSet presAssocID="{302BA736-E270-4E0A-BFC9-72682F86BD92}" presName="sibTrans" presStyleCnt="0"/>
      <dgm:spPr/>
    </dgm:pt>
    <dgm:pt modelId="{A1B0F6E0-DEC9-4208-825E-F5FDAE4FE2C1}" type="pres">
      <dgm:prSet presAssocID="{E207496A-B6D2-402E-A5C1-848D66D3B499}" presName="compNode" presStyleCnt="0"/>
      <dgm:spPr/>
    </dgm:pt>
    <dgm:pt modelId="{116A8C81-7598-43AB-92A5-1A21526A47D7}" type="pres">
      <dgm:prSet presAssocID="{E207496A-B6D2-402E-A5C1-848D66D3B499}"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Firefighter"/>
        </a:ext>
      </dgm:extLst>
    </dgm:pt>
    <dgm:pt modelId="{41B2CE3E-F107-4730-B587-7169164F49AC}" type="pres">
      <dgm:prSet presAssocID="{E207496A-B6D2-402E-A5C1-848D66D3B499}" presName="spaceRect" presStyleCnt="0"/>
      <dgm:spPr/>
    </dgm:pt>
    <dgm:pt modelId="{562CA643-945D-40F5-BBBA-7C9B70DA3A51}" type="pres">
      <dgm:prSet presAssocID="{E207496A-B6D2-402E-A5C1-848D66D3B499}" presName="textRect" presStyleLbl="revTx" presStyleIdx="3" presStyleCnt="4" custScaleX="126010" custLinFactNeighborX="2008" custLinFactNeighborY="-8158">
        <dgm:presLayoutVars>
          <dgm:chMax val="1"/>
          <dgm:chPref val="1"/>
        </dgm:presLayoutVars>
      </dgm:prSet>
      <dgm:spPr/>
    </dgm:pt>
  </dgm:ptLst>
  <dgm:cxnLst>
    <dgm:cxn modelId="{4C1A4323-5011-41AC-9130-62379E427159}" srcId="{71CDB1B5-DB4D-4A66-BE5E-8E6E5A98E41E}" destId="{E109FBF3-2AFC-4706-B31C-ABE51AE87E9E}" srcOrd="0" destOrd="0" parTransId="{D5DE2D5E-2BCE-496B-82AE-25DF25896048}" sibTransId="{07C643C1-46D6-4D66-8CEE-00D35884676F}"/>
    <dgm:cxn modelId="{4BA8D044-0254-4491-ADB3-1A87B3D2351E}" type="presOf" srcId="{E207496A-B6D2-402E-A5C1-848D66D3B499}" destId="{562CA643-945D-40F5-BBBA-7C9B70DA3A51}" srcOrd="0" destOrd="0" presId="urn:microsoft.com/office/officeart/2018/2/layout/IconLabelList"/>
    <dgm:cxn modelId="{11112A47-6D15-48CB-A64A-EB43D4B04ABA}" srcId="{71CDB1B5-DB4D-4A66-BE5E-8E6E5A98E41E}" destId="{ED119450-9C02-4C11-820F-024004586196}" srcOrd="1" destOrd="0" parTransId="{547AB00B-C566-4694-A84B-5C18FFB144F2}" sibTransId="{915DB2D8-40B3-48D4-A54A-AFA5AC39DDAE}"/>
    <dgm:cxn modelId="{DF3FBD4A-8C32-4AF1-970D-0D8DB86F510E}" type="presOf" srcId="{E109FBF3-2AFC-4706-B31C-ABE51AE87E9E}" destId="{00FAE3D4-2C8B-47EE-A249-C98099740099}" srcOrd="0" destOrd="0" presId="urn:microsoft.com/office/officeart/2018/2/layout/IconLabelList"/>
    <dgm:cxn modelId="{BFC28E72-44F4-4CF8-A81F-2A33D578DC8F}" srcId="{71CDB1B5-DB4D-4A66-BE5E-8E6E5A98E41E}" destId="{2C82FABD-5AF6-49D0-BBA6-9CCA7ED34CFB}" srcOrd="2" destOrd="0" parTransId="{A288CD41-B9C9-43BF-B2D8-75902604731B}" sibTransId="{302BA736-E270-4E0A-BFC9-72682F86BD92}"/>
    <dgm:cxn modelId="{E9431C93-A043-48C7-A563-F027AC845867}" type="presOf" srcId="{71CDB1B5-DB4D-4A66-BE5E-8E6E5A98E41E}" destId="{252B5F71-629E-48D0-98B7-332BF54FA7C2}" srcOrd="0" destOrd="0" presId="urn:microsoft.com/office/officeart/2018/2/layout/IconLabelList"/>
    <dgm:cxn modelId="{BB5137D4-422F-434B-8C9A-5AE31CAEE548}" type="presOf" srcId="{2C82FABD-5AF6-49D0-BBA6-9CCA7ED34CFB}" destId="{6554C71D-A4FE-40DD-BE9E-BABC5AB9BA7E}" srcOrd="0" destOrd="0" presId="urn:microsoft.com/office/officeart/2018/2/layout/IconLabelList"/>
    <dgm:cxn modelId="{F3B4DCD8-B059-4644-9FD0-A66EA56CAC18}" srcId="{71CDB1B5-DB4D-4A66-BE5E-8E6E5A98E41E}" destId="{E207496A-B6D2-402E-A5C1-848D66D3B499}" srcOrd="3" destOrd="0" parTransId="{055E9240-B87F-482D-9DC9-8890EE4F81BC}" sibTransId="{C9D26F6F-F54A-41E4-90EE-27001B344AB8}"/>
    <dgm:cxn modelId="{6BE83CFA-4BEB-43BD-BC7C-9AA69EAF58CA}" type="presOf" srcId="{ED119450-9C02-4C11-820F-024004586196}" destId="{3989D486-A6D2-4A1E-864E-67DB0ADD3EFD}" srcOrd="0" destOrd="0" presId="urn:microsoft.com/office/officeart/2018/2/layout/IconLabelList"/>
    <dgm:cxn modelId="{4AFD6DAA-C3D5-43EA-94CE-270B410AF6D9}" type="presParOf" srcId="{252B5F71-629E-48D0-98B7-332BF54FA7C2}" destId="{FE943570-4929-44FB-B799-D1DC21C4DE36}" srcOrd="0" destOrd="0" presId="urn:microsoft.com/office/officeart/2018/2/layout/IconLabelList"/>
    <dgm:cxn modelId="{07A13326-EBB6-4074-A5F5-77140013AF30}" type="presParOf" srcId="{FE943570-4929-44FB-B799-D1DC21C4DE36}" destId="{FD01DF1A-2380-45B9-8BFC-ABE2501AFCB2}" srcOrd="0" destOrd="0" presId="urn:microsoft.com/office/officeart/2018/2/layout/IconLabelList"/>
    <dgm:cxn modelId="{FA7EAD48-7FD1-47AC-A7B3-19A31E2DC2D2}" type="presParOf" srcId="{FE943570-4929-44FB-B799-D1DC21C4DE36}" destId="{A9C2B0F2-E37E-485A-AB91-DC2CC5BECD24}" srcOrd="1" destOrd="0" presId="urn:microsoft.com/office/officeart/2018/2/layout/IconLabelList"/>
    <dgm:cxn modelId="{F5FE28EA-9ECE-432E-AD88-C5C284E20DFE}" type="presParOf" srcId="{FE943570-4929-44FB-B799-D1DC21C4DE36}" destId="{00FAE3D4-2C8B-47EE-A249-C98099740099}" srcOrd="2" destOrd="0" presId="urn:microsoft.com/office/officeart/2018/2/layout/IconLabelList"/>
    <dgm:cxn modelId="{6E4BFF75-05B5-4D2A-BBCC-F9528584A426}" type="presParOf" srcId="{252B5F71-629E-48D0-98B7-332BF54FA7C2}" destId="{819F7DB7-3668-4CC6-BB2C-C0C982591C86}" srcOrd="1" destOrd="0" presId="urn:microsoft.com/office/officeart/2018/2/layout/IconLabelList"/>
    <dgm:cxn modelId="{868A491F-EEB8-49CD-9254-0D7A7ECF0F20}" type="presParOf" srcId="{252B5F71-629E-48D0-98B7-332BF54FA7C2}" destId="{8F24445F-1F58-47CE-B4E6-62C67DB48F16}" srcOrd="2" destOrd="0" presId="urn:microsoft.com/office/officeart/2018/2/layout/IconLabelList"/>
    <dgm:cxn modelId="{A53E71FB-2CA8-4095-AEC0-9AC7943A12C8}" type="presParOf" srcId="{8F24445F-1F58-47CE-B4E6-62C67DB48F16}" destId="{05EC8606-4092-4D9D-B522-C693097D2B60}" srcOrd="0" destOrd="0" presId="urn:microsoft.com/office/officeart/2018/2/layout/IconLabelList"/>
    <dgm:cxn modelId="{6F74BCC3-55A5-4AB9-AFB4-ED24A932394C}" type="presParOf" srcId="{8F24445F-1F58-47CE-B4E6-62C67DB48F16}" destId="{5391D579-68F5-409F-A26E-E91094E42B49}" srcOrd="1" destOrd="0" presId="urn:microsoft.com/office/officeart/2018/2/layout/IconLabelList"/>
    <dgm:cxn modelId="{35242B65-5E84-48F7-A18C-2EEFABE6D6B1}" type="presParOf" srcId="{8F24445F-1F58-47CE-B4E6-62C67DB48F16}" destId="{3989D486-A6D2-4A1E-864E-67DB0ADD3EFD}" srcOrd="2" destOrd="0" presId="urn:microsoft.com/office/officeart/2018/2/layout/IconLabelList"/>
    <dgm:cxn modelId="{4C4FE946-1A3C-4AF7-BCD8-C5A084D802A4}" type="presParOf" srcId="{252B5F71-629E-48D0-98B7-332BF54FA7C2}" destId="{54981F1E-1FA9-4215-88D2-F4A9E2CC6FAF}" srcOrd="3" destOrd="0" presId="urn:microsoft.com/office/officeart/2018/2/layout/IconLabelList"/>
    <dgm:cxn modelId="{50558A33-23B3-4794-9C33-15575771F6F0}" type="presParOf" srcId="{252B5F71-629E-48D0-98B7-332BF54FA7C2}" destId="{84DB795C-0B46-4FE1-ABA2-8701706F9FCC}" srcOrd="4" destOrd="0" presId="urn:microsoft.com/office/officeart/2018/2/layout/IconLabelList"/>
    <dgm:cxn modelId="{D04B48D3-481B-494A-A477-E59B2F788CD6}" type="presParOf" srcId="{84DB795C-0B46-4FE1-ABA2-8701706F9FCC}" destId="{BB9EB3DD-DB31-43A1-8AEB-44E8D7B474B9}" srcOrd="0" destOrd="0" presId="urn:microsoft.com/office/officeart/2018/2/layout/IconLabelList"/>
    <dgm:cxn modelId="{DC449B59-7DC2-427E-9F1C-51973486AD3E}" type="presParOf" srcId="{84DB795C-0B46-4FE1-ABA2-8701706F9FCC}" destId="{780D1C98-B6FE-4DC7-8D55-B1F156246767}" srcOrd="1" destOrd="0" presId="urn:microsoft.com/office/officeart/2018/2/layout/IconLabelList"/>
    <dgm:cxn modelId="{D12763B5-8E68-438D-86CB-360E0E9F8858}" type="presParOf" srcId="{84DB795C-0B46-4FE1-ABA2-8701706F9FCC}" destId="{6554C71D-A4FE-40DD-BE9E-BABC5AB9BA7E}" srcOrd="2" destOrd="0" presId="urn:microsoft.com/office/officeart/2018/2/layout/IconLabelList"/>
    <dgm:cxn modelId="{93183F5A-BF35-43FA-9188-2EDBC32E2363}" type="presParOf" srcId="{252B5F71-629E-48D0-98B7-332BF54FA7C2}" destId="{92583709-43F8-493F-88EC-8720A9B3B8D1}" srcOrd="5" destOrd="0" presId="urn:microsoft.com/office/officeart/2018/2/layout/IconLabelList"/>
    <dgm:cxn modelId="{C1395AF0-8854-405E-BB57-FE3F29015D29}" type="presParOf" srcId="{252B5F71-629E-48D0-98B7-332BF54FA7C2}" destId="{A1B0F6E0-DEC9-4208-825E-F5FDAE4FE2C1}" srcOrd="6" destOrd="0" presId="urn:microsoft.com/office/officeart/2018/2/layout/IconLabelList"/>
    <dgm:cxn modelId="{B56A6833-334E-42C7-A9B2-F26040638445}" type="presParOf" srcId="{A1B0F6E0-DEC9-4208-825E-F5FDAE4FE2C1}" destId="{116A8C81-7598-43AB-92A5-1A21526A47D7}" srcOrd="0" destOrd="0" presId="urn:microsoft.com/office/officeart/2018/2/layout/IconLabelList"/>
    <dgm:cxn modelId="{A6DCB064-5CC4-4B71-B8FA-9944812C00C6}" type="presParOf" srcId="{A1B0F6E0-DEC9-4208-825E-F5FDAE4FE2C1}" destId="{41B2CE3E-F107-4730-B587-7169164F49AC}" srcOrd="1" destOrd="0" presId="urn:microsoft.com/office/officeart/2018/2/layout/IconLabelList"/>
    <dgm:cxn modelId="{7DB2BAD8-36DA-4824-A3FC-D689D842E83E}" type="presParOf" srcId="{A1B0F6E0-DEC9-4208-825E-F5FDAE4FE2C1}" destId="{562CA643-945D-40F5-BBBA-7C9B70DA3A5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C0D227-5E66-4BE9-8BDE-4FBFA7D38B0C}"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7E9A8E37-EF8E-4E90-AAD2-10C47F127070}">
      <dgm:prSet custT="1"/>
      <dgm:spPr/>
      <dgm:t>
        <a:bodyPr/>
        <a:lstStyle/>
        <a:p>
          <a:r>
            <a:rPr lang="en-US" sz="1800" b="0" i="0" baseline="0" dirty="0"/>
            <a:t>The results from the NSOPW website must be printed for </a:t>
          </a:r>
          <a:r>
            <a:rPr lang="en-US" sz="1800" b="0" i="0" u="sng" baseline="0" dirty="0"/>
            <a:t>each </a:t>
          </a:r>
          <a:r>
            <a:rPr lang="en-US" sz="1800" b="0" i="0" baseline="0" dirty="0"/>
            <a:t>staff member.</a:t>
          </a:r>
          <a:endParaRPr lang="en-US" sz="1800" dirty="0"/>
        </a:p>
      </dgm:t>
    </dgm:pt>
    <dgm:pt modelId="{511EB6CB-CBEA-43AB-9A0D-F4EB8D3A3E89}" type="parTrans" cxnId="{48A1BEDF-EC3D-4655-856A-67D769177D7D}">
      <dgm:prSet/>
      <dgm:spPr/>
      <dgm:t>
        <a:bodyPr/>
        <a:lstStyle/>
        <a:p>
          <a:endParaRPr lang="en-US"/>
        </a:p>
      </dgm:t>
    </dgm:pt>
    <dgm:pt modelId="{6AB11BA4-0EDB-42CB-B4B3-DC8B172657D6}" type="sibTrans" cxnId="{48A1BEDF-EC3D-4655-856A-67D769177D7D}">
      <dgm:prSet/>
      <dgm:spPr/>
      <dgm:t>
        <a:bodyPr/>
        <a:lstStyle/>
        <a:p>
          <a:endParaRPr lang="en-US"/>
        </a:p>
      </dgm:t>
    </dgm:pt>
    <dgm:pt modelId="{5086E641-8990-4A88-AF25-751E69FA5488}">
      <dgm:prSet custT="1"/>
      <dgm:spPr/>
      <dgm:t>
        <a:bodyPr/>
        <a:lstStyle/>
        <a:p>
          <a:r>
            <a:rPr lang="en-US" sz="1600" b="0" i="0" baseline="0" dirty="0"/>
            <a:t>A search may identify records of individuals who share a name with the camp staff. It is the </a:t>
          </a:r>
          <a:r>
            <a:rPr lang="en-US" sz="1600" b="0" i="0" u="sng" baseline="0" dirty="0"/>
            <a:t>camp operator's responsibility </a:t>
          </a:r>
          <a:r>
            <a:rPr lang="en-US" sz="1600" b="0" i="0" baseline="0" dirty="0"/>
            <a:t>to review any records generated and verify that the staff member is not any of the individuals identified by the search.</a:t>
          </a:r>
          <a:endParaRPr lang="en-US" sz="1600" dirty="0"/>
        </a:p>
      </dgm:t>
    </dgm:pt>
    <dgm:pt modelId="{58EA2DEB-50DA-4A02-B3E2-CD6CB033E6FB}" type="parTrans" cxnId="{30DB403B-9118-44FE-9D3B-EC9A37177D66}">
      <dgm:prSet/>
      <dgm:spPr/>
      <dgm:t>
        <a:bodyPr/>
        <a:lstStyle/>
        <a:p>
          <a:endParaRPr lang="en-US"/>
        </a:p>
      </dgm:t>
    </dgm:pt>
    <dgm:pt modelId="{B0365F29-6E5B-488A-B372-79F75ABDA858}" type="sibTrans" cxnId="{30DB403B-9118-44FE-9D3B-EC9A37177D66}">
      <dgm:prSet/>
      <dgm:spPr/>
      <dgm:t>
        <a:bodyPr/>
        <a:lstStyle/>
        <a:p>
          <a:endParaRPr lang="en-US"/>
        </a:p>
      </dgm:t>
    </dgm:pt>
    <dgm:pt modelId="{CE673B12-EBF7-46C3-9039-BEFDB973E109}">
      <dgm:prSet/>
      <dgm:spPr/>
      <dgm:t>
        <a:bodyPr/>
        <a:lstStyle/>
        <a:p>
          <a:r>
            <a:rPr lang="en-US" b="0" i="0" baseline="0" dirty="0"/>
            <a:t>This will be reviewed at the time of inspection and again, does NOT take place of the NYS Sex Offender Registry Search Procedure for Children’s Camps</a:t>
          </a:r>
          <a:endParaRPr lang="en-US" dirty="0"/>
        </a:p>
      </dgm:t>
    </dgm:pt>
    <dgm:pt modelId="{807F31C0-026E-4831-88D8-36FA09C6D50F}" type="parTrans" cxnId="{CAE0A27B-5CC3-469C-A819-8C84C3478914}">
      <dgm:prSet/>
      <dgm:spPr/>
      <dgm:t>
        <a:bodyPr/>
        <a:lstStyle/>
        <a:p>
          <a:endParaRPr lang="en-US"/>
        </a:p>
      </dgm:t>
    </dgm:pt>
    <dgm:pt modelId="{794E43B1-991F-40DE-B972-7A37167D03A5}" type="sibTrans" cxnId="{CAE0A27B-5CC3-469C-A819-8C84C3478914}">
      <dgm:prSet/>
      <dgm:spPr/>
      <dgm:t>
        <a:bodyPr/>
        <a:lstStyle/>
        <a:p>
          <a:endParaRPr lang="en-US"/>
        </a:p>
      </dgm:t>
    </dgm:pt>
    <dgm:pt modelId="{3CB3847F-1E4D-40AB-AF17-7B86AAA506C7}">
      <dgm:prSet/>
      <dgm:spPr/>
      <dgm:t>
        <a:bodyPr/>
        <a:lstStyle/>
        <a:p>
          <a:r>
            <a:rPr lang="en-US" b="0" i="0" baseline="0" dirty="0"/>
            <a:t>Further directions are included in the Children’s Camp Packet, and on UCDOH Children’s Camp Webpage</a:t>
          </a:r>
          <a:endParaRPr lang="en-US" dirty="0"/>
        </a:p>
      </dgm:t>
    </dgm:pt>
    <dgm:pt modelId="{7803DB02-00ED-4C80-98A3-BDF3C7A3B99E}" type="parTrans" cxnId="{25244B3D-23C8-4031-B4D9-8470560AC8FA}">
      <dgm:prSet/>
      <dgm:spPr/>
      <dgm:t>
        <a:bodyPr/>
        <a:lstStyle/>
        <a:p>
          <a:endParaRPr lang="en-US"/>
        </a:p>
      </dgm:t>
    </dgm:pt>
    <dgm:pt modelId="{B153C4B0-5384-42EA-977D-CB0B8C41A665}" type="sibTrans" cxnId="{25244B3D-23C8-4031-B4D9-8470560AC8FA}">
      <dgm:prSet/>
      <dgm:spPr/>
      <dgm:t>
        <a:bodyPr/>
        <a:lstStyle/>
        <a:p>
          <a:endParaRPr lang="en-US"/>
        </a:p>
      </dgm:t>
    </dgm:pt>
    <dgm:pt modelId="{5FE0A8B6-32A8-4772-AB0E-CE3A86623BD1}" type="pres">
      <dgm:prSet presAssocID="{24C0D227-5E66-4BE9-8BDE-4FBFA7D38B0C}" presName="Name0" presStyleCnt="0">
        <dgm:presLayoutVars>
          <dgm:chPref val="1"/>
          <dgm:dir/>
          <dgm:animOne val="branch"/>
          <dgm:animLvl val="lvl"/>
          <dgm:resizeHandles/>
        </dgm:presLayoutVars>
      </dgm:prSet>
      <dgm:spPr/>
    </dgm:pt>
    <dgm:pt modelId="{25E7AF4A-D145-44F2-AB28-255EC4A85799}" type="pres">
      <dgm:prSet presAssocID="{7E9A8E37-EF8E-4E90-AAD2-10C47F127070}" presName="vertOne" presStyleCnt="0"/>
      <dgm:spPr/>
    </dgm:pt>
    <dgm:pt modelId="{DE712853-5E77-4037-847D-ADD9C25FEE4E}" type="pres">
      <dgm:prSet presAssocID="{7E9A8E37-EF8E-4E90-AAD2-10C47F127070}" presName="txOne" presStyleLbl="node0" presStyleIdx="0" presStyleCnt="4" custScaleY="99726">
        <dgm:presLayoutVars>
          <dgm:chPref val="3"/>
        </dgm:presLayoutVars>
      </dgm:prSet>
      <dgm:spPr/>
    </dgm:pt>
    <dgm:pt modelId="{6050FF27-B53E-4370-9378-B74085B18501}" type="pres">
      <dgm:prSet presAssocID="{7E9A8E37-EF8E-4E90-AAD2-10C47F127070}" presName="horzOne" presStyleCnt="0"/>
      <dgm:spPr/>
    </dgm:pt>
    <dgm:pt modelId="{5FF5B3A2-EB11-44F4-84F2-895B017879EA}" type="pres">
      <dgm:prSet presAssocID="{6AB11BA4-0EDB-42CB-B4B3-DC8B172657D6}" presName="sibSpaceOne" presStyleCnt="0"/>
      <dgm:spPr/>
    </dgm:pt>
    <dgm:pt modelId="{91093A39-1C30-422B-9FF6-EED8C0F514F0}" type="pres">
      <dgm:prSet presAssocID="{5086E641-8990-4A88-AF25-751E69FA5488}" presName="vertOne" presStyleCnt="0"/>
      <dgm:spPr/>
    </dgm:pt>
    <dgm:pt modelId="{9B1656F7-DF4A-4642-AEAC-6AF10DDF0920}" type="pres">
      <dgm:prSet presAssocID="{5086E641-8990-4A88-AF25-751E69FA5488}" presName="txOne" presStyleLbl="node0" presStyleIdx="1" presStyleCnt="4" custScaleX="104217">
        <dgm:presLayoutVars>
          <dgm:chPref val="3"/>
        </dgm:presLayoutVars>
      </dgm:prSet>
      <dgm:spPr/>
    </dgm:pt>
    <dgm:pt modelId="{DF3C6442-2B6D-4790-9355-5587C39A57F5}" type="pres">
      <dgm:prSet presAssocID="{5086E641-8990-4A88-AF25-751E69FA5488}" presName="horzOne" presStyleCnt="0"/>
      <dgm:spPr/>
    </dgm:pt>
    <dgm:pt modelId="{BC0BE06D-B744-41DD-BD0C-0988C37C1EE6}" type="pres">
      <dgm:prSet presAssocID="{B0365F29-6E5B-488A-B372-79F75ABDA858}" presName="sibSpaceOne" presStyleCnt="0"/>
      <dgm:spPr/>
    </dgm:pt>
    <dgm:pt modelId="{EA3AB1DD-7161-4D43-BFAC-29EAC931625D}" type="pres">
      <dgm:prSet presAssocID="{CE673B12-EBF7-46C3-9039-BEFDB973E109}" presName="vertOne" presStyleCnt="0"/>
      <dgm:spPr/>
    </dgm:pt>
    <dgm:pt modelId="{0FD57062-E076-41CA-A3C9-B2FFFB6CADEE}" type="pres">
      <dgm:prSet presAssocID="{CE673B12-EBF7-46C3-9039-BEFDB973E109}" presName="txOne" presStyleLbl="node0" presStyleIdx="2" presStyleCnt="4">
        <dgm:presLayoutVars>
          <dgm:chPref val="3"/>
        </dgm:presLayoutVars>
      </dgm:prSet>
      <dgm:spPr/>
    </dgm:pt>
    <dgm:pt modelId="{072F4E0F-01A8-45B8-8270-57D18A776D99}" type="pres">
      <dgm:prSet presAssocID="{CE673B12-EBF7-46C3-9039-BEFDB973E109}" presName="horzOne" presStyleCnt="0"/>
      <dgm:spPr/>
    </dgm:pt>
    <dgm:pt modelId="{30D18AB2-BFC7-466A-9786-0152EEB01BE1}" type="pres">
      <dgm:prSet presAssocID="{794E43B1-991F-40DE-B972-7A37167D03A5}" presName="sibSpaceOne" presStyleCnt="0"/>
      <dgm:spPr/>
    </dgm:pt>
    <dgm:pt modelId="{DB141D1B-F8BD-4909-9F6B-E10E5A0CB61B}" type="pres">
      <dgm:prSet presAssocID="{3CB3847F-1E4D-40AB-AF17-7B86AAA506C7}" presName="vertOne" presStyleCnt="0"/>
      <dgm:spPr/>
    </dgm:pt>
    <dgm:pt modelId="{A84A6C19-089A-4C47-9B88-A0030F76DD4E}" type="pres">
      <dgm:prSet presAssocID="{3CB3847F-1E4D-40AB-AF17-7B86AAA506C7}" presName="txOne" presStyleLbl="node0" presStyleIdx="3" presStyleCnt="4">
        <dgm:presLayoutVars>
          <dgm:chPref val="3"/>
        </dgm:presLayoutVars>
      </dgm:prSet>
      <dgm:spPr/>
    </dgm:pt>
    <dgm:pt modelId="{B9B9406D-3201-4D27-85DB-D38D90DA98CD}" type="pres">
      <dgm:prSet presAssocID="{3CB3847F-1E4D-40AB-AF17-7B86AAA506C7}" presName="horzOne" presStyleCnt="0"/>
      <dgm:spPr/>
    </dgm:pt>
  </dgm:ptLst>
  <dgm:cxnLst>
    <dgm:cxn modelId="{30DB403B-9118-44FE-9D3B-EC9A37177D66}" srcId="{24C0D227-5E66-4BE9-8BDE-4FBFA7D38B0C}" destId="{5086E641-8990-4A88-AF25-751E69FA5488}" srcOrd="1" destOrd="0" parTransId="{58EA2DEB-50DA-4A02-B3E2-CD6CB033E6FB}" sibTransId="{B0365F29-6E5B-488A-B372-79F75ABDA858}"/>
    <dgm:cxn modelId="{25244B3D-23C8-4031-B4D9-8470560AC8FA}" srcId="{24C0D227-5E66-4BE9-8BDE-4FBFA7D38B0C}" destId="{3CB3847F-1E4D-40AB-AF17-7B86AAA506C7}" srcOrd="3" destOrd="0" parTransId="{7803DB02-00ED-4C80-98A3-BDF3C7A3B99E}" sibTransId="{B153C4B0-5384-42EA-977D-CB0B8C41A665}"/>
    <dgm:cxn modelId="{CAE0A27B-5CC3-469C-A819-8C84C3478914}" srcId="{24C0D227-5E66-4BE9-8BDE-4FBFA7D38B0C}" destId="{CE673B12-EBF7-46C3-9039-BEFDB973E109}" srcOrd="2" destOrd="0" parTransId="{807F31C0-026E-4831-88D8-36FA09C6D50F}" sibTransId="{794E43B1-991F-40DE-B972-7A37167D03A5}"/>
    <dgm:cxn modelId="{B675ED7B-E206-4E4A-AA80-70356469C068}" type="presOf" srcId="{3CB3847F-1E4D-40AB-AF17-7B86AAA506C7}" destId="{A84A6C19-089A-4C47-9B88-A0030F76DD4E}" srcOrd="0" destOrd="0" presId="urn:microsoft.com/office/officeart/2005/8/layout/hierarchy4"/>
    <dgm:cxn modelId="{42483484-5C99-4179-AE89-E850A6185FFA}" type="presOf" srcId="{CE673B12-EBF7-46C3-9039-BEFDB973E109}" destId="{0FD57062-E076-41CA-A3C9-B2FFFB6CADEE}" srcOrd="0" destOrd="0" presId="urn:microsoft.com/office/officeart/2005/8/layout/hierarchy4"/>
    <dgm:cxn modelId="{8B1DA297-EF3E-4FEE-B04E-9AF3F0CFABFD}" type="presOf" srcId="{7E9A8E37-EF8E-4E90-AAD2-10C47F127070}" destId="{DE712853-5E77-4037-847D-ADD9C25FEE4E}" srcOrd="0" destOrd="0" presId="urn:microsoft.com/office/officeart/2005/8/layout/hierarchy4"/>
    <dgm:cxn modelId="{373146BC-322E-470B-888B-F5A447C1653B}" type="presOf" srcId="{24C0D227-5E66-4BE9-8BDE-4FBFA7D38B0C}" destId="{5FE0A8B6-32A8-4772-AB0E-CE3A86623BD1}" srcOrd="0" destOrd="0" presId="urn:microsoft.com/office/officeart/2005/8/layout/hierarchy4"/>
    <dgm:cxn modelId="{6961ACD9-6919-4B58-8EC7-14460EF618EE}" type="presOf" srcId="{5086E641-8990-4A88-AF25-751E69FA5488}" destId="{9B1656F7-DF4A-4642-AEAC-6AF10DDF0920}" srcOrd="0" destOrd="0" presId="urn:microsoft.com/office/officeart/2005/8/layout/hierarchy4"/>
    <dgm:cxn modelId="{48A1BEDF-EC3D-4655-856A-67D769177D7D}" srcId="{24C0D227-5E66-4BE9-8BDE-4FBFA7D38B0C}" destId="{7E9A8E37-EF8E-4E90-AAD2-10C47F127070}" srcOrd="0" destOrd="0" parTransId="{511EB6CB-CBEA-43AB-9A0D-F4EB8D3A3E89}" sibTransId="{6AB11BA4-0EDB-42CB-B4B3-DC8B172657D6}"/>
    <dgm:cxn modelId="{00A304A5-AAF2-4698-966E-54F1151D4524}" type="presParOf" srcId="{5FE0A8B6-32A8-4772-AB0E-CE3A86623BD1}" destId="{25E7AF4A-D145-44F2-AB28-255EC4A85799}" srcOrd="0" destOrd="0" presId="urn:microsoft.com/office/officeart/2005/8/layout/hierarchy4"/>
    <dgm:cxn modelId="{B155E573-A507-46BD-9D72-C07346C28428}" type="presParOf" srcId="{25E7AF4A-D145-44F2-AB28-255EC4A85799}" destId="{DE712853-5E77-4037-847D-ADD9C25FEE4E}" srcOrd="0" destOrd="0" presId="urn:microsoft.com/office/officeart/2005/8/layout/hierarchy4"/>
    <dgm:cxn modelId="{BE0D7C74-D908-4E15-B9CB-855659BFE498}" type="presParOf" srcId="{25E7AF4A-D145-44F2-AB28-255EC4A85799}" destId="{6050FF27-B53E-4370-9378-B74085B18501}" srcOrd="1" destOrd="0" presId="urn:microsoft.com/office/officeart/2005/8/layout/hierarchy4"/>
    <dgm:cxn modelId="{74CD2EAE-74EC-4B56-A894-1888CC26A76F}" type="presParOf" srcId="{5FE0A8B6-32A8-4772-AB0E-CE3A86623BD1}" destId="{5FF5B3A2-EB11-44F4-84F2-895B017879EA}" srcOrd="1" destOrd="0" presId="urn:microsoft.com/office/officeart/2005/8/layout/hierarchy4"/>
    <dgm:cxn modelId="{3C026B6E-214D-4862-A933-F88E5E863B48}" type="presParOf" srcId="{5FE0A8B6-32A8-4772-AB0E-CE3A86623BD1}" destId="{91093A39-1C30-422B-9FF6-EED8C0F514F0}" srcOrd="2" destOrd="0" presId="urn:microsoft.com/office/officeart/2005/8/layout/hierarchy4"/>
    <dgm:cxn modelId="{40EBEDF7-A93E-4CBF-B27A-095B712F455F}" type="presParOf" srcId="{91093A39-1C30-422B-9FF6-EED8C0F514F0}" destId="{9B1656F7-DF4A-4642-AEAC-6AF10DDF0920}" srcOrd="0" destOrd="0" presId="urn:microsoft.com/office/officeart/2005/8/layout/hierarchy4"/>
    <dgm:cxn modelId="{BE9C5D30-6827-433E-8E1F-93723945EB2D}" type="presParOf" srcId="{91093A39-1C30-422B-9FF6-EED8C0F514F0}" destId="{DF3C6442-2B6D-4790-9355-5587C39A57F5}" srcOrd="1" destOrd="0" presId="urn:microsoft.com/office/officeart/2005/8/layout/hierarchy4"/>
    <dgm:cxn modelId="{0AE4510C-26D2-4ABF-A997-34497934675B}" type="presParOf" srcId="{5FE0A8B6-32A8-4772-AB0E-CE3A86623BD1}" destId="{BC0BE06D-B744-41DD-BD0C-0988C37C1EE6}" srcOrd="3" destOrd="0" presId="urn:microsoft.com/office/officeart/2005/8/layout/hierarchy4"/>
    <dgm:cxn modelId="{090473D1-764B-49C5-B0AC-A9D7524E3977}" type="presParOf" srcId="{5FE0A8B6-32A8-4772-AB0E-CE3A86623BD1}" destId="{EA3AB1DD-7161-4D43-BFAC-29EAC931625D}" srcOrd="4" destOrd="0" presId="urn:microsoft.com/office/officeart/2005/8/layout/hierarchy4"/>
    <dgm:cxn modelId="{4DEE6941-9D8D-4D6B-BA58-65B8EE9945F7}" type="presParOf" srcId="{EA3AB1DD-7161-4D43-BFAC-29EAC931625D}" destId="{0FD57062-E076-41CA-A3C9-B2FFFB6CADEE}" srcOrd="0" destOrd="0" presId="urn:microsoft.com/office/officeart/2005/8/layout/hierarchy4"/>
    <dgm:cxn modelId="{43160F40-7949-450C-A666-76B32E8F204A}" type="presParOf" srcId="{EA3AB1DD-7161-4D43-BFAC-29EAC931625D}" destId="{072F4E0F-01A8-45B8-8270-57D18A776D99}" srcOrd="1" destOrd="0" presId="urn:microsoft.com/office/officeart/2005/8/layout/hierarchy4"/>
    <dgm:cxn modelId="{19EEB8E7-AC6F-4221-A4A5-F71CA16C1173}" type="presParOf" srcId="{5FE0A8B6-32A8-4772-AB0E-CE3A86623BD1}" destId="{30D18AB2-BFC7-466A-9786-0152EEB01BE1}" srcOrd="5" destOrd="0" presId="urn:microsoft.com/office/officeart/2005/8/layout/hierarchy4"/>
    <dgm:cxn modelId="{B89D672D-EC01-494B-B1BA-B959AAEB4C69}" type="presParOf" srcId="{5FE0A8B6-32A8-4772-AB0E-CE3A86623BD1}" destId="{DB141D1B-F8BD-4909-9F6B-E10E5A0CB61B}" srcOrd="6" destOrd="0" presId="urn:microsoft.com/office/officeart/2005/8/layout/hierarchy4"/>
    <dgm:cxn modelId="{33749586-37E5-4392-805E-C022F491C0D0}" type="presParOf" srcId="{DB141D1B-F8BD-4909-9F6B-E10E5A0CB61B}" destId="{A84A6C19-089A-4C47-9B88-A0030F76DD4E}" srcOrd="0" destOrd="0" presId="urn:microsoft.com/office/officeart/2005/8/layout/hierarchy4"/>
    <dgm:cxn modelId="{8267552C-E2C8-4399-99AB-1F0000954D56}" type="presParOf" srcId="{DB141D1B-F8BD-4909-9F6B-E10E5A0CB61B}" destId="{B9B9406D-3201-4D27-85DB-D38D90DA98C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F1F927-FD9A-4F51-97E4-EFC84DAA8C31}"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6B529614-6E2A-4387-B736-09BEE9AD36C4}">
      <dgm:prSet/>
      <dgm:spPr/>
      <dgm:t>
        <a:bodyPr/>
        <a:lstStyle/>
        <a:p>
          <a:r>
            <a:rPr lang="en-US" dirty="0"/>
            <a:t>As of 2019, Ulster County has required all campers to be fully immunized against </a:t>
          </a:r>
          <a:r>
            <a:rPr lang="en-US" dirty="0" err="1"/>
            <a:t>diptheria</a:t>
          </a:r>
          <a:r>
            <a:rPr lang="en-US" dirty="0"/>
            <a:t>, </a:t>
          </a:r>
          <a:r>
            <a:rPr lang="en-US" dirty="0" err="1"/>
            <a:t>haemophilus</a:t>
          </a:r>
          <a:r>
            <a:rPr lang="en-US" dirty="0"/>
            <a:t> influenza type b, hepatitis b, measles, mumps, poliomyelitis, rubella, tetanus and varicella (chicken pox)</a:t>
          </a:r>
        </a:p>
      </dgm:t>
    </dgm:pt>
    <dgm:pt modelId="{1068ECC8-43ED-468D-9477-1B02401304E5}" type="parTrans" cxnId="{854A490B-1D19-4CB1-AC72-0B022663899B}">
      <dgm:prSet/>
      <dgm:spPr/>
      <dgm:t>
        <a:bodyPr/>
        <a:lstStyle/>
        <a:p>
          <a:endParaRPr lang="en-US"/>
        </a:p>
      </dgm:t>
    </dgm:pt>
    <dgm:pt modelId="{A7E2033D-91FE-497F-A790-2677F12BFF2E}" type="sibTrans" cxnId="{854A490B-1D19-4CB1-AC72-0B022663899B}">
      <dgm:prSet/>
      <dgm:spPr/>
      <dgm:t>
        <a:bodyPr/>
        <a:lstStyle/>
        <a:p>
          <a:endParaRPr lang="en-US"/>
        </a:p>
      </dgm:t>
    </dgm:pt>
    <dgm:pt modelId="{834FE9A7-6EEB-481C-B611-816E153D1156}">
      <dgm:prSet/>
      <dgm:spPr/>
      <dgm:t>
        <a:bodyPr/>
        <a:lstStyle/>
        <a:p>
          <a:r>
            <a:rPr lang="en-US" dirty="0"/>
            <a:t>Doses are: 2 MMR, 1 Tdap; 2 Varicella; 3 doses of Hepatitis B and 4 doses of Polio (2 months, 4 months, 6-18 months, and 4-6 years)</a:t>
          </a:r>
        </a:p>
      </dgm:t>
    </dgm:pt>
    <dgm:pt modelId="{A94388F0-E248-4A86-A4E6-45EA3F0F62CE}" type="parTrans" cxnId="{BD4E93AD-B543-4682-84C8-72A600A86EE6}">
      <dgm:prSet/>
      <dgm:spPr/>
      <dgm:t>
        <a:bodyPr/>
        <a:lstStyle/>
        <a:p>
          <a:endParaRPr lang="en-US"/>
        </a:p>
      </dgm:t>
    </dgm:pt>
    <dgm:pt modelId="{3A9E8655-440B-4209-8318-B07A0B91ECD0}" type="sibTrans" cxnId="{BD4E93AD-B543-4682-84C8-72A600A86EE6}">
      <dgm:prSet/>
      <dgm:spPr/>
      <dgm:t>
        <a:bodyPr/>
        <a:lstStyle/>
        <a:p>
          <a:endParaRPr lang="en-US"/>
        </a:p>
      </dgm:t>
    </dgm:pt>
    <dgm:pt modelId="{8087EB54-16C2-4F8D-8B89-3048AFCA8572}">
      <dgm:prSet/>
      <dgm:spPr/>
      <dgm:t>
        <a:bodyPr/>
        <a:lstStyle/>
        <a:p>
          <a:r>
            <a:rPr lang="en-US" dirty="0"/>
            <a:t>We do not accept religious exceptions to vaccinations, only valid medical exemptions with documentation.</a:t>
          </a:r>
        </a:p>
      </dgm:t>
    </dgm:pt>
    <dgm:pt modelId="{4316B0F6-FF3F-4539-A6D5-ADC5BD36CF94}" type="parTrans" cxnId="{B150CE1D-AC55-4ADE-9625-08BD934A0C24}">
      <dgm:prSet/>
      <dgm:spPr/>
      <dgm:t>
        <a:bodyPr/>
        <a:lstStyle/>
        <a:p>
          <a:endParaRPr lang="en-US"/>
        </a:p>
      </dgm:t>
    </dgm:pt>
    <dgm:pt modelId="{73051B02-6009-4621-B2D6-58577ADCC751}" type="sibTrans" cxnId="{B150CE1D-AC55-4ADE-9625-08BD934A0C24}">
      <dgm:prSet/>
      <dgm:spPr/>
      <dgm:t>
        <a:bodyPr/>
        <a:lstStyle/>
        <a:p>
          <a:endParaRPr lang="en-US"/>
        </a:p>
      </dgm:t>
    </dgm:pt>
    <dgm:pt modelId="{9D30BE5B-B12A-4EB4-9F70-DEB336C50545}">
      <dgm:prSet/>
      <dgm:spPr/>
      <dgm:t>
        <a:bodyPr/>
        <a:lstStyle/>
        <a:p>
          <a:r>
            <a:rPr lang="en-US" dirty="0"/>
            <a:t>With cases on the rise, we also strongly </a:t>
          </a:r>
          <a:r>
            <a:rPr lang="en-US" b="1" dirty="0"/>
            <a:t>recommend </a:t>
          </a:r>
          <a:r>
            <a:rPr lang="en-US" dirty="0"/>
            <a:t>all staff to be fully immunized against </a:t>
          </a:r>
          <a:r>
            <a:rPr lang="en-US" b="1" dirty="0"/>
            <a:t>measles </a:t>
          </a:r>
          <a:r>
            <a:rPr lang="en-US" b="0" dirty="0"/>
            <a:t>and</a:t>
          </a:r>
          <a:r>
            <a:rPr lang="en-US" dirty="0"/>
            <a:t> all other vaccine preventable diseases.</a:t>
          </a:r>
        </a:p>
      </dgm:t>
    </dgm:pt>
    <dgm:pt modelId="{08B63484-4B75-4A9E-B53C-2C27A381982D}" type="parTrans" cxnId="{8CA26273-189A-4BD3-9DCB-5E3422396A3C}">
      <dgm:prSet/>
      <dgm:spPr/>
      <dgm:t>
        <a:bodyPr/>
        <a:lstStyle/>
        <a:p>
          <a:endParaRPr lang="en-US"/>
        </a:p>
      </dgm:t>
    </dgm:pt>
    <dgm:pt modelId="{3F88A356-B7B1-47DD-8BF7-32AAF5CC3AAE}" type="sibTrans" cxnId="{8CA26273-189A-4BD3-9DCB-5E3422396A3C}">
      <dgm:prSet/>
      <dgm:spPr/>
      <dgm:t>
        <a:bodyPr/>
        <a:lstStyle/>
        <a:p>
          <a:endParaRPr lang="en-US"/>
        </a:p>
      </dgm:t>
    </dgm:pt>
    <dgm:pt modelId="{E295AB50-B0F2-442E-8932-A16961E98703}" type="pres">
      <dgm:prSet presAssocID="{69F1F927-FD9A-4F51-97E4-EFC84DAA8C31}" presName="diagram" presStyleCnt="0">
        <dgm:presLayoutVars>
          <dgm:dir/>
          <dgm:resizeHandles val="exact"/>
        </dgm:presLayoutVars>
      </dgm:prSet>
      <dgm:spPr/>
    </dgm:pt>
    <dgm:pt modelId="{D410A0D7-A4DB-40A4-99CB-7934BED31A30}" type="pres">
      <dgm:prSet presAssocID="{6B529614-6E2A-4387-B736-09BEE9AD36C4}" presName="node" presStyleLbl="node1" presStyleIdx="0" presStyleCnt="4">
        <dgm:presLayoutVars>
          <dgm:bulletEnabled val="1"/>
        </dgm:presLayoutVars>
      </dgm:prSet>
      <dgm:spPr/>
    </dgm:pt>
    <dgm:pt modelId="{EEFB4E81-2EC2-4EA2-B6B7-F95C3C820974}" type="pres">
      <dgm:prSet presAssocID="{A7E2033D-91FE-497F-A790-2677F12BFF2E}" presName="sibTrans" presStyleCnt="0"/>
      <dgm:spPr/>
    </dgm:pt>
    <dgm:pt modelId="{E4038BFB-001C-41F1-B542-F1B61B7FC363}" type="pres">
      <dgm:prSet presAssocID="{834FE9A7-6EEB-481C-B611-816E153D1156}" presName="node" presStyleLbl="node1" presStyleIdx="1" presStyleCnt="4">
        <dgm:presLayoutVars>
          <dgm:bulletEnabled val="1"/>
        </dgm:presLayoutVars>
      </dgm:prSet>
      <dgm:spPr/>
    </dgm:pt>
    <dgm:pt modelId="{7CB3703E-A35B-4447-8291-43AB25846508}" type="pres">
      <dgm:prSet presAssocID="{3A9E8655-440B-4209-8318-B07A0B91ECD0}" presName="sibTrans" presStyleCnt="0"/>
      <dgm:spPr/>
    </dgm:pt>
    <dgm:pt modelId="{56F428F3-E2B8-4729-BAE2-FD9F1C0CB33B}" type="pres">
      <dgm:prSet presAssocID="{8087EB54-16C2-4F8D-8B89-3048AFCA8572}" presName="node" presStyleLbl="node1" presStyleIdx="2" presStyleCnt="4" custLinFactNeighborY="-12124">
        <dgm:presLayoutVars>
          <dgm:bulletEnabled val="1"/>
        </dgm:presLayoutVars>
      </dgm:prSet>
      <dgm:spPr/>
    </dgm:pt>
    <dgm:pt modelId="{87F19BED-F833-404C-B6AE-D4740DA3A69C}" type="pres">
      <dgm:prSet presAssocID="{73051B02-6009-4621-B2D6-58577ADCC751}" presName="sibTrans" presStyleCnt="0"/>
      <dgm:spPr/>
    </dgm:pt>
    <dgm:pt modelId="{1BF5A266-DB93-4440-87BD-8925D15E5B8B}" type="pres">
      <dgm:prSet presAssocID="{9D30BE5B-B12A-4EB4-9F70-DEB336C50545}" presName="node" presStyleLbl="node1" presStyleIdx="3" presStyleCnt="4" custLinFactNeighborX="204" custLinFactNeighborY="-12124">
        <dgm:presLayoutVars>
          <dgm:bulletEnabled val="1"/>
        </dgm:presLayoutVars>
      </dgm:prSet>
      <dgm:spPr/>
    </dgm:pt>
  </dgm:ptLst>
  <dgm:cxnLst>
    <dgm:cxn modelId="{854A490B-1D19-4CB1-AC72-0B022663899B}" srcId="{69F1F927-FD9A-4F51-97E4-EFC84DAA8C31}" destId="{6B529614-6E2A-4387-B736-09BEE9AD36C4}" srcOrd="0" destOrd="0" parTransId="{1068ECC8-43ED-468D-9477-1B02401304E5}" sibTransId="{A7E2033D-91FE-497F-A790-2677F12BFF2E}"/>
    <dgm:cxn modelId="{B150CE1D-AC55-4ADE-9625-08BD934A0C24}" srcId="{69F1F927-FD9A-4F51-97E4-EFC84DAA8C31}" destId="{8087EB54-16C2-4F8D-8B89-3048AFCA8572}" srcOrd="2" destOrd="0" parTransId="{4316B0F6-FF3F-4539-A6D5-ADC5BD36CF94}" sibTransId="{73051B02-6009-4621-B2D6-58577ADCC751}"/>
    <dgm:cxn modelId="{3E57D33D-9B66-491B-B3AD-D19840913E29}" type="presOf" srcId="{9D30BE5B-B12A-4EB4-9F70-DEB336C50545}" destId="{1BF5A266-DB93-4440-87BD-8925D15E5B8B}" srcOrd="0" destOrd="0" presId="urn:microsoft.com/office/officeart/2005/8/layout/default"/>
    <dgm:cxn modelId="{8CA26273-189A-4BD3-9DCB-5E3422396A3C}" srcId="{69F1F927-FD9A-4F51-97E4-EFC84DAA8C31}" destId="{9D30BE5B-B12A-4EB4-9F70-DEB336C50545}" srcOrd="3" destOrd="0" parTransId="{08B63484-4B75-4A9E-B53C-2C27A381982D}" sibTransId="{3F88A356-B7B1-47DD-8BF7-32AAF5CC3AAE}"/>
    <dgm:cxn modelId="{6FA4FD74-F4C8-467F-A93E-B27317B056F1}" type="presOf" srcId="{834FE9A7-6EEB-481C-B611-816E153D1156}" destId="{E4038BFB-001C-41F1-B542-F1B61B7FC363}" srcOrd="0" destOrd="0" presId="urn:microsoft.com/office/officeart/2005/8/layout/default"/>
    <dgm:cxn modelId="{864805A6-DE28-430D-96F1-ED120465E522}" type="presOf" srcId="{6B529614-6E2A-4387-B736-09BEE9AD36C4}" destId="{D410A0D7-A4DB-40A4-99CB-7934BED31A30}" srcOrd="0" destOrd="0" presId="urn:microsoft.com/office/officeart/2005/8/layout/default"/>
    <dgm:cxn modelId="{BD4E93AD-B543-4682-84C8-72A600A86EE6}" srcId="{69F1F927-FD9A-4F51-97E4-EFC84DAA8C31}" destId="{834FE9A7-6EEB-481C-B611-816E153D1156}" srcOrd="1" destOrd="0" parTransId="{A94388F0-E248-4A86-A4E6-45EA3F0F62CE}" sibTransId="{3A9E8655-440B-4209-8318-B07A0B91ECD0}"/>
    <dgm:cxn modelId="{2A9E57BB-6E27-4D14-BFD0-69611B232B3E}" type="presOf" srcId="{69F1F927-FD9A-4F51-97E4-EFC84DAA8C31}" destId="{E295AB50-B0F2-442E-8932-A16961E98703}" srcOrd="0" destOrd="0" presId="urn:microsoft.com/office/officeart/2005/8/layout/default"/>
    <dgm:cxn modelId="{F928C1D2-620F-4FBF-AC3B-8BDF767A0479}" type="presOf" srcId="{8087EB54-16C2-4F8D-8B89-3048AFCA8572}" destId="{56F428F3-E2B8-4729-BAE2-FD9F1C0CB33B}" srcOrd="0" destOrd="0" presId="urn:microsoft.com/office/officeart/2005/8/layout/default"/>
    <dgm:cxn modelId="{9D331145-8DB3-4C69-BB92-B8D98DE7F50B}" type="presParOf" srcId="{E295AB50-B0F2-442E-8932-A16961E98703}" destId="{D410A0D7-A4DB-40A4-99CB-7934BED31A30}" srcOrd="0" destOrd="0" presId="urn:microsoft.com/office/officeart/2005/8/layout/default"/>
    <dgm:cxn modelId="{46E70CD0-E4BC-41D8-B918-D68D6062C894}" type="presParOf" srcId="{E295AB50-B0F2-442E-8932-A16961E98703}" destId="{EEFB4E81-2EC2-4EA2-B6B7-F95C3C820974}" srcOrd="1" destOrd="0" presId="urn:microsoft.com/office/officeart/2005/8/layout/default"/>
    <dgm:cxn modelId="{5993C275-29A1-4033-A294-70DA3EEA5612}" type="presParOf" srcId="{E295AB50-B0F2-442E-8932-A16961E98703}" destId="{E4038BFB-001C-41F1-B542-F1B61B7FC363}" srcOrd="2" destOrd="0" presId="urn:microsoft.com/office/officeart/2005/8/layout/default"/>
    <dgm:cxn modelId="{6B82A952-AE4D-4373-B9CF-5084145F6F51}" type="presParOf" srcId="{E295AB50-B0F2-442E-8932-A16961E98703}" destId="{7CB3703E-A35B-4447-8291-43AB25846508}" srcOrd="3" destOrd="0" presId="urn:microsoft.com/office/officeart/2005/8/layout/default"/>
    <dgm:cxn modelId="{A402A9E4-E7B3-4DC4-B3B8-C558A10C2FED}" type="presParOf" srcId="{E295AB50-B0F2-442E-8932-A16961E98703}" destId="{56F428F3-E2B8-4729-BAE2-FD9F1C0CB33B}" srcOrd="4" destOrd="0" presId="urn:microsoft.com/office/officeart/2005/8/layout/default"/>
    <dgm:cxn modelId="{312B4431-3B50-4198-83CA-0CFCB5753427}" type="presParOf" srcId="{E295AB50-B0F2-442E-8932-A16961E98703}" destId="{87F19BED-F833-404C-B6AE-D4740DA3A69C}" srcOrd="5" destOrd="0" presId="urn:microsoft.com/office/officeart/2005/8/layout/default"/>
    <dgm:cxn modelId="{6ED31353-3F8A-4019-8492-D55F21E29EA2}" type="presParOf" srcId="{E295AB50-B0F2-442E-8932-A16961E98703}" destId="{1BF5A266-DB93-4440-87BD-8925D15E5B8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1DF1A-2380-45B9-8BFC-ABE2501AFCB2}">
      <dsp:nvSpPr>
        <dsp:cNvPr id="0" name=""/>
        <dsp:cNvSpPr/>
      </dsp:nvSpPr>
      <dsp:spPr>
        <a:xfrm>
          <a:off x="772044" y="766516"/>
          <a:ext cx="957548" cy="9575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FAE3D4-2C8B-47EE-A249-C98099740099}">
      <dsp:nvSpPr>
        <dsp:cNvPr id="0" name=""/>
        <dsp:cNvSpPr/>
      </dsp:nvSpPr>
      <dsp:spPr>
        <a:xfrm>
          <a:off x="161234" y="2143033"/>
          <a:ext cx="2127886" cy="201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CPR certifications are valid for </a:t>
          </a:r>
          <a:r>
            <a:rPr lang="en-US" sz="1800" b="1" kern="1200" dirty="0"/>
            <a:t>1 year </a:t>
          </a:r>
          <a:r>
            <a:rPr lang="en-US" sz="1800" kern="1200" dirty="0"/>
            <a:t>from the date of certification, </a:t>
          </a:r>
          <a:r>
            <a:rPr lang="en-US" sz="1800" b="1" kern="1200" dirty="0"/>
            <a:t>REGARDLESS</a:t>
          </a:r>
          <a:r>
            <a:rPr lang="en-US" sz="1800" kern="1200" dirty="0"/>
            <a:t> of expiration date on card.</a:t>
          </a:r>
        </a:p>
      </dsp:txBody>
      <dsp:txXfrm>
        <a:off x="161234" y="2143033"/>
        <a:ext cx="2127886" cy="2016475"/>
      </dsp:txXfrm>
    </dsp:sp>
    <dsp:sp modelId="{05EC8606-4092-4D9D-B522-C693097D2B60}">
      <dsp:nvSpPr>
        <dsp:cNvPr id="0" name=""/>
        <dsp:cNvSpPr/>
      </dsp:nvSpPr>
      <dsp:spPr>
        <a:xfrm>
          <a:off x="3476725" y="766516"/>
          <a:ext cx="957548" cy="9575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89D486-A6D2-4A1E-864E-67DB0ADD3EFD}">
      <dsp:nvSpPr>
        <dsp:cNvPr id="0" name=""/>
        <dsp:cNvSpPr/>
      </dsp:nvSpPr>
      <dsp:spPr>
        <a:xfrm>
          <a:off x="2716761" y="2056446"/>
          <a:ext cx="2536717" cy="201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To view the list of accepted courses, please visit The CPR Certification Fact Sheet 2025 on the DOH website </a:t>
          </a:r>
          <a:r>
            <a:rPr lang="en-US" sz="1800" kern="1200" dirty="0">
              <a:solidFill>
                <a:srgbClr val="0070C0"/>
              </a:solidFill>
              <a:hlinkClick xmlns:r="http://schemas.openxmlformats.org/officeDocument/2006/relationships" r:id="rId5">
                <a:extLst>
                  <a:ext uri="{A12FA001-AC4F-418D-AE19-62706E023703}">
                    <ahyp:hlinkClr xmlns:ahyp="http://schemas.microsoft.com/office/drawing/2018/hyperlinkcolor" val="tx"/>
                  </a:ext>
                </a:extLst>
              </a:hlinkClick>
            </a:rPr>
            <a:t>https://ulstercountyny.gov/</a:t>
          </a:r>
          <a:r>
            <a:rPr lang="en-US" sz="1800" u="sng" kern="1200" dirty="0">
              <a:solidFill>
                <a:srgbClr val="0070C0"/>
              </a:solidFill>
            </a:rPr>
            <a:t>health/childrens-camps</a:t>
          </a:r>
        </a:p>
      </dsp:txBody>
      <dsp:txXfrm>
        <a:off x="2716761" y="2056446"/>
        <a:ext cx="2536717" cy="2016475"/>
      </dsp:txXfrm>
    </dsp:sp>
    <dsp:sp modelId="{BB9EB3DD-DB31-43A1-8AEB-44E8D7B474B9}">
      <dsp:nvSpPr>
        <dsp:cNvPr id="0" name=""/>
        <dsp:cNvSpPr/>
      </dsp:nvSpPr>
      <dsp:spPr>
        <a:xfrm>
          <a:off x="6845223" y="703879"/>
          <a:ext cx="957548" cy="957548"/>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54C71D-A4FE-40DD-BE9E-BABC5AB9BA7E}">
      <dsp:nvSpPr>
        <dsp:cNvPr id="0" name=""/>
        <dsp:cNvSpPr/>
      </dsp:nvSpPr>
      <dsp:spPr>
        <a:xfrm>
          <a:off x="5596238" y="2061472"/>
          <a:ext cx="3455517" cy="226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The location of all updated fact sheets can be found in your camp application packet.</a:t>
          </a:r>
        </a:p>
        <a:p>
          <a:pPr marL="0" lvl="0" indent="0" algn="ctr" defTabSz="800100">
            <a:lnSpc>
              <a:spcPct val="100000"/>
            </a:lnSpc>
            <a:spcBef>
              <a:spcPct val="0"/>
            </a:spcBef>
            <a:spcAft>
              <a:spcPct val="35000"/>
            </a:spcAft>
            <a:buNone/>
          </a:pPr>
          <a:r>
            <a:rPr lang="en-US" sz="1800" kern="1200" dirty="0"/>
            <a:t>*if your course is not listed on the fact sheet, we can not accept it!</a:t>
          </a:r>
        </a:p>
      </dsp:txBody>
      <dsp:txXfrm>
        <a:off x="5596238" y="2061472"/>
        <a:ext cx="3455517" cy="2267022"/>
      </dsp:txXfrm>
    </dsp:sp>
    <dsp:sp modelId="{116A8C81-7598-43AB-92A5-1A21526A47D7}">
      <dsp:nvSpPr>
        <dsp:cNvPr id="0" name=""/>
        <dsp:cNvSpPr/>
      </dsp:nvSpPr>
      <dsp:spPr>
        <a:xfrm>
          <a:off x="10286036" y="766516"/>
          <a:ext cx="957548" cy="957548"/>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CA643-945D-40F5-BBBA-7C9B70DA3A51}">
      <dsp:nvSpPr>
        <dsp:cNvPr id="0" name=""/>
        <dsp:cNvSpPr/>
      </dsp:nvSpPr>
      <dsp:spPr>
        <a:xfrm>
          <a:off x="9466864" y="2084878"/>
          <a:ext cx="2681349" cy="201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Looking for a course? Try your local rescue squad, Red Cross or YMCA.</a:t>
          </a:r>
        </a:p>
        <a:p>
          <a:pPr marL="0" lvl="0" indent="0" algn="ctr" defTabSz="800100">
            <a:lnSpc>
              <a:spcPct val="100000"/>
            </a:lnSpc>
            <a:spcBef>
              <a:spcPct val="0"/>
            </a:spcBef>
            <a:spcAft>
              <a:spcPct val="35000"/>
            </a:spcAft>
            <a:buNone/>
          </a:pPr>
          <a:r>
            <a:rPr lang="en-US" sz="1800" kern="1200" dirty="0"/>
            <a:t>Check the UCDOH Children’s Camps website for any available information on CPR classes.</a:t>
          </a:r>
        </a:p>
      </dsp:txBody>
      <dsp:txXfrm>
        <a:off x="9466864" y="2084878"/>
        <a:ext cx="2681349" cy="2016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2853-5E77-4037-847D-ADD9C25FEE4E}">
      <dsp:nvSpPr>
        <dsp:cNvPr id="0" name=""/>
        <dsp:cNvSpPr/>
      </dsp:nvSpPr>
      <dsp:spPr>
        <a:xfrm>
          <a:off x="6078" y="0"/>
          <a:ext cx="2460233" cy="22733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The results from the NSOPW website must be printed for </a:t>
          </a:r>
          <a:r>
            <a:rPr lang="en-US" sz="1800" b="0" i="0" u="sng" kern="1200" baseline="0" dirty="0"/>
            <a:t>each </a:t>
          </a:r>
          <a:r>
            <a:rPr lang="en-US" sz="1800" b="0" i="0" kern="1200" baseline="0" dirty="0"/>
            <a:t>staff member.</a:t>
          </a:r>
          <a:endParaRPr lang="en-US" sz="1800" kern="1200" dirty="0"/>
        </a:p>
      </dsp:txBody>
      <dsp:txXfrm>
        <a:off x="72661" y="66583"/>
        <a:ext cx="2327067" cy="2140151"/>
      </dsp:txXfrm>
    </dsp:sp>
    <dsp:sp modelId="{9B1656F7-DF4A-4642-AEAC-6AF10DDF0920}">
      <dsp:nvSpPr>
        <dsp:cNvPr id="0" name=""/>
        <dsp:cNvSpPr/>
      </dsp:nvSpPr>
      <dsp:spPr>
        <a:xfrm>
          <a:off x="2879631" y="0"/>
          <a:ext cx="2563981" cy="22795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A search may identify records of individuals who share a name with the camp staff. It is the </a:t>
          </a:r>
          <a:r>
            <a:rPr lang="en-US" sz="1600" b="0" i="0" u="sng" kern="1200" baseline="0" dirty="0"/>
            <a:t>camp operator's responsibility </a:t>
          </a:r>
          <a:r>
            <a:rPr lang="en-US" sz="1600" b="0" i="0" kern="1200" baseline="0" dirty="0"/>
            <a:t>to review any records generated and verify that the staff member is not any of the individuals identified by the search.</a:t>
          </a:r>
          <a:endParaRPr lang="en-US" sz="1600" kern="1200" dirty="0"/>
        </a:p>
      </dsp:txBody>
      <dsp:txXfrm>
        <a:off x="2946397" y="66766"/>
        <a:ext cx="2430449" cy="2146032"/>
      </dsp:txXfrm>
    </dsp:sp>
    <dsp:sp modelId="{0FD57062-E076-41CA-A3C9-B2FFFB6CADEE}">
      <dsp:nvSpPr>
        <dsp:cNvPr id="0" name=""/>
        <dsp:cNvSpPr/>
      </dsp:nvSpPr>
      <dsp:spPr>
        <a:xfrm>
          <a:off x="5856932" y="0"/>
          <a:ext cx="2460233" cy="22795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This will be reviewed at the time of inspection and again, does NOT take place of the NYS Sex Offender Registry Search Procedure for Children’s Camps</a:t>
          </a:r>
          <a:endParaRPr lang="en-US" sz="1800" kern="1200" dirty="0"/>
        </a:p>
      </dsp:txBody>
      <dsp:txXfrm>
        <a:off x="5923698" y="66766"/>
        <a:ext cx="2326701" cy="2146032"/>
      </dsp:txXfrm>
    </dsp:sp>
    <dsp:sp modelId="{A84A6C19-089A-4C47-9B88-A0030F76DD4E}">
      <dsp:nvSpPr>
        <dsp:cNvPr id="0" name=""/>
        <dsp:cNvSpPr/>
      </dsp:nvSpPr>
      <dsp:spPr>
        <a:xfrm>
          <a:off x="8730485" y="0"/>
          <a:ext cx="2460233" cy="22795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Further directions are included in the Children’s Camp Packet, and on UCDOH Children’s Camp Webpage</a:t>
          </a:r>
          <a:endParaRPr lang="en-US" sz="1800" kern="1200" dirty="0"/>
        </a:p>
      </dsp:txBody>
      <dsp:txXfrm>
        <a:off x="8797251" y="66766"/>
        <a:ext cx="2326701" cy="21460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0A0D7-A4DB-40A4-99CB-7934BED31A30}">
      <dsp:nvSpPr>
        <dsp:cNvPr id="0" name=""/>
        <dsp:cNvSpPr/>
      </dsp:nvSpPr>
      <dsp:spPr>
        <a:xfrm>
          <a:off x="1384135" y="591"/>
          <a:ext cx="4193664" cy="251619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As of 2019, Ulster County has required all campers to be fully immunized against </a:t>
          </a:r>
          <a:r>
            <a:rPr lang="en-US" sz="2300" kern="1200" dirty="0" err="1"/>
            <a:t>diptheria</a:t>
          </a:r>
          <a:r>
            <a:rPr lang="en-US" sz="2300" kern="1200" dirty="0"/>
            <a:t>, </a:t>
          </a:r>
          <a:r>
            <a:rPr lang="en-US" sz="2300" kern="1200" dirty="0" err="1"/>
            <a:t>haemophilus</a:t>
          </a:r>
          <a:r>
            <a:rPr lang="en-US" sz="2300" kern="1200" dirty="0"/>
            <a:t> influenza type b, hepatitis b, measles, mumps, poliomyelitis, rubella, tetanus and varicella (chicken pox)</a:t>
          </a:r>
        </a:p>
      </dsp:txBody>
      <dsp:txXfrm>
        <a:off x="1384135" y="591"/>
        <a:ext cx="4193664" cy="2516198"/>
      </dsp:txXfrm>
    </dsp:sp>
    <dsp:sp modelId="{E4038BFB-001C-41F1-B542-F1B61B7FC363}">
      <dsp:nvSpPr>
        <dsp:cNvPr id="0" name=""/>
        <dsp:cNvSpPr/>
      </dsp:nvSpPr>
      <dsp:spPr>
        <a:xfrm>
          <a:off x="5997166" y="591"/>
          <a:ext cx="4193664" cy="2516198"/>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Doses are: 2 MMR, 1 Tdap; 2 Varicella; 3 doses of Hepatitis B and 4 doses of Polio (2 months, 4 months, 6-18 months, and 4-6 years)</a:t>
          </a:r>
        </a:p>
      </dsp:txBody>
      <dsp:txXfrm>
        <a:off x="5997166" y="591"/>
        <a:ext cx="4193664" cy="2516198"/>
      </dsp:txXfrm>
    </dsp:sp>
    <dsp:sp modelId="{56F428F3-E2B8-4729-BAE2-FD9F1C0CB33B}">
      <dsp:nvSpPr>
        <dsp:cNvPr id="0" name=""/>
        <dsp:cNvSpPr/>
      </dsp:nvSpPr>
      <dsp:spPr>
        <a:xfrm>
          <a:off x="1384135" y="2631092"/>
          <a:ext cx="4193664" cy="2516198"/>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We do not accept religious exceptions to vaccinations, only valid medical exemptions with documentation.</a:t>
          </a:r>
        </a:p>
      </dsp:txBody>
      <dsp:txXfrm>
        <a:off x="1384135" y="2631092"/>
        <a:ext cx="4193664" cy="2516198"/>
      </dsp:txXfrm>
    </dsp:sp>
    <dsp:sp modelId="{1BF5A266-DB93-4440-87BD-8925D15E5B8B}">
      <dsp:nvSpPr>
        <dsp:cNvPr id="0" name=""/>
        <dsp:cNvSpPr/>
      </dsp:nvSpPr>
      <dsp:spPr>
        <a:xfrm>
          <a:off x="6005721" y="2631092"/>
          <a:ext cx="4193664" cy="2516198"/>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With cases on the rise, we also strongly </a:t>
          </a:r>
          <a:r>
            <a:rPr lang="en-US" sz="2300" b="1" kern="1200" dirty="0"/>
            <a:t>recommend </a:t>
          </a:r>
          <a:r>
            <a:rPr lang="en-US" sz="2300" kern="1200" dirty="0"/>
            <a:t>all staff to be fully immunized against </a:t>
          </a:r>
          <a:r>
            <a:rPr lang="en-US" sz="2300" b="1" kern="1200" dirty="0"/>
            <a:t>measles </a:t>
          </a:r>
          <a:r>
            <a:rPr lang="en-US" sz="2300" b="0" kern="1200" dirty="0"/>
            <a:t>and</a:t>
          </a:r>
          <a:r>
            <a:rPr lang="en-US" sz="2300" kern="1200" dirty="0"/>
            <a:t> all other vaccine preventable diseases.</a:t>
          </a:r>
        </a:p>
      </dsp:txBody>
      <dsp:txXfrm>
        <a:off x="6005721" y="2631092"/>
        <a:ext cx="4193664" cy="251619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637E-6478-426B-9E91-5A205D14A4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897A4F-6AF3-4BE7-D170-A3F21E42E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4D9C7D-D3B8-7E71-4F71-7C921DFAF91E}"/>
              </a:ext>
            </a:extLst>
          </p:cNvPr>
          <p:cNvSpPr>
            <a:spLocks noGrp="1"/>
          </p:cNvSpPr>
          <p:nvPr>
            <p:ph type="dt" sz="half" idx="10"/>
          </p:nvPr>
        </p:nvSpPr>
        <p:spPr/>
        <p:txBody>
          <a:bodyPr/>
          <a:lstStyle/>
          <a:p>
            <a:fld id="{E77A69C8-6FD6-41F6-B9B2-87F700613D5B}" type="datetimeFigureOut">
              <a:rPr lang="en-US" smtClean="0"/>
              <a:t>3/12/2025</a:t>
            </a:fld>
            <a:endParaRPr lang="en-US"/>
          </a:p>
        </p:txBody>
      </p:sp>
      <p:sp>
        <p:nvSpPr>
          <p:cNvPr id="5" name="Footer Placeholder 4">
            <a:extLst>
              <a:ext uri="{FF2B5EF4-FFF2-40B4-BE49-F238E27FC236}">
                <a16:creationId xmlns:a16="http://schemas.microsoft.com/office/drawing/2014/main" id="{E2D0932A-E2AB-CA80-2314-E55185EA7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24B1B-0F0B-46C1-64D2-5F85CC843869}"/>
              </a:ext>
            </a:extLst>
          </p:cNvPr>
          <p:cNvSpPr>
            <a:spLocks noGrp="1"/>
          </p:cNvSpPr>
          <p:nvPr>
            <p:ph type="sldNum" sz="quarter" idx="12"/>
          </p:nvPr>
        </p:nvSpPr>
        <p:spPr/>
        <p:txBody>
          <a:bodyPr/>
          <a:lstStyle/>
          <a:p>
            <a:fld id="{1E4CA83F-E765-4D1A-B9B1-841F28E302EF}" type="slidenum">
              <a:rPr lang="en-US" smtClean="0"/>
              <a:t>‹#›</a:t>
            </a:fld>
            <a:endParaRPr lang="en-US"/>
          </a:p>
        </p:txBody>
      </p:sp>
    </p:spTree>
    <p:extLst>
      <p:ext uri="{BB962C8B-B14F-4D97-AF65-F5344CB8AC3E}">
        <p14:creationId xmlns:p14="http://schemas.microsoft.com/office/powerpoint/2010/main" val="2644735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A4E8E-A1DE-1C6A-7643-1418B6F307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A31DBB-0529-0323-83D8-421AA6261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3198C-B1EA-D9D5-EE37-466A1C0F8F69}"/>
              </a:ext>
            </a:extLst>
          </p:cNvPr>
          <p:cNvSpPr>
            <a:spLocks noGrp="1"/>
          </p:cNvSpPr>
          <p:nvPr>
            <p:ph type="dt" sz="half" idx="10"/>
          </p:nvPr>
        </p:nvSpPr>
        <p:spPr/>
        <p:txBody>
          <a:bodyPr/>
          <a:lstStyle/>
          <a:p>
            <a:fld id="{E77A69C8-6FD6-41F6-B9B2-87F700613D5B}" type="datetimeFigureOut">
              <a:rPr lang="en-US" smtClean="0"/>
              <a:t>3/12/2025</a:t>
            </a:fld>
            <a:endParaRPr lang="en-US"/>
          </a:p>
        </p:txBody>
      </p:sp>
      <p:sp>
        <p:nvSpPr>
          <p:cNvPr id="5" name="Footer Placeholder 4">
            <a:extLst>
              <a:ext uri="{FF2B5EF4-FFF2-40B4-BE49-F238E27FC236}">
                <a16:creationId xmlns:a16="http://schemas.microsoft.com/office/drawing/2014/main" id="{24734555-9B6A-9ED4-6D7D-DCBDF080D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7818-6460-AD39-2668-1A1525747048}"/>
              </a:ext>
            </a:extLst>
          </p:cNvPr>
          <p:cNvSpPr>
            <a:spLocks noGrp="1"/>
          </p:cNvSpPr>
          <p:nvPr>
            <p:ph type="sldNum" sz="quarter" idx="12"/>
          </p:nvPr>
        </p:nvSpPr>
        <p:spPr/>
        <p:txBody>
          <a:bodyPr/>
          <a:lstStyle/>
          <a:p>
            <a:fld id="{1E4CA83F-E765-4D1A-B9B1-841F28E302EF}" type="slidenum">
              <a:rPr lang="en-US" smtClean="0"/>
              <a:t>‹#›</a:t>
            </a:fld>
            <a:endParaRPr lang="en-US"/>
          </a:p>
        </p:txBody>
      </p:sp>
    </p:spTree>
    <p:extLst>
      <p:ext uri="{BB962C8B-B14F-4D97-AF65-F5344CB8AC3E}">
        <p14:creationId xmlns:p14="http://schemas.microsoft.com/office/powerpoint/2010/main" val="66797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862B7F-6467-689A-93EA-E2B064656B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73EC3-F087-EAFF-B855-4362856F85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74000-FC83-B59E-F90E-7694CD46C213}"/>
              </a:ext>
            </a:extLst>
          </p:cNvPr>
          <p:cNvSpPr>
            <a:spLocks noGrp="1"/>
          </p:cNvSpPr>
          <p:nvPr>
            <p:ph type="dt" sz="half" idx="10"/>
          </p:nvPr>
        </p:nvSpPr>
        <p:spPr/>
        <p:txBody>
          <a:bodyPr/>
          <a:lstStyle/>
          <a:p>
            <a:fld id="{E77A69C8-6FD6-41F6-B9B2-87F700613D5B}" type="datetimeFigureOut">
              <a:rPr lang="en-US" smtClean="0"/>
              <a:t>3/12/2025</a:t>
            </a:fld>
            <a:endParaRPr lang="en-US"/>
          </a:p>
        </p:txBody>
      </p:sp>
      <p:sp>
        <p:nvSpPr>
          <p:cNvPr id="5" name="Footer Placeholder 4">
            <a:extLst>
              <a:ext uri="{FF2B5EF4-FFF2-40B4-BE49-F238E27FC236}">
                <a16:creationId xmlns:a16="http://schemas.microsoft.com/office/drawing/2014/main" id="{662CE9D6-F8B6-5EBF-A7E6-1943D2236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45B2B-2758-3997-0D26-03C79B841212}"/>
              </a:ext>
            </a:extLst>
          </p:cNvPr>
          <p:cNvSpPr>
            <a:spLocks noGrp="1"/>
          </p:cNvSpPr>
          <p:nvPr>
            <p:ph type="sldNum" sz="quarter" idx="12"/>
          </p:nvPr>
        </p:nvSpPr>
        <p:spPr/>
        <p:txBody>
          <a:bodyPr/>
          <a:lstStyle/>
          <a:p>
            <a:fld id="{1E4CA83F-E765-4D1A-B9B1-841F28E302EF}" type="slidenum">
              <a:rPr lang="en-US" smtClean="0"/>
              <a:t>‹#›</a:t>
            </a:fld>
            <a:endParaRPr lang="en-US"/>
          </a:p>
        </p:txBody>
      </p:sp>
    </p:spTree>
    <p:extLst>
      <p:ext uri="{BB962C8B-B14F-4D97-AF65-F5344CB8AC3E}">
        <p14:creationId xmlns:p14="http://schemas.microsoft.com/office/powerpoint/2010/main" val="1689491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10D3-4E1F-72C1-47F2-1D4A46A53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861598-3BF9-7EDF-9C79-BD82DEDF22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B8388-A9C3-D559-A898-486C3F3AA6AF}"/>
              </a:ext>
            </a:extLst>
          </p:cNvPr>
          <p:cNvSpPr>
            <a:spLocks noGrp="1"/>
          </p:cNvSpPr>
          <p:nvPr>
            <p:ph type="dt" sz="half" idx="10"/>
          </p:nvPr>
        </p:nvSpPr>
        <p:spPr/>
        <p:txBody>
          <a:bodyPr/>
          <a:lstStyle/>
          <a:p>
            <a:fld id="{E77A69C8-6FD6-41F6-B9B2-87F700613D5B}" type="datetimeFigureOut">
              <a:rPr lang="en-US" smtClean="0"/>
              <a:t>3/12/2025</a:t>
            </a:fld>
            <a:endParaRPr lang="en-US"/>
          </a:p>
        </p:txBody>
      </p:sp>
      <p:sp>
        <p:nvSpPr>
          <p:cNvPr id="5" name="Footer Placeholder 4">
            <a:extLst>
              <a:ext uri="{FF2B5EF4-FFF2-40B4-BE49-F238E27FC236}">
                <a16:creationId xmlns:a16="http://schemas.microsoft.com/office/drawing/2014/main" id="{3C2B54C8-7D89-A038-C6CA-DCDC18448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402E3-E5FF-47EF-EDD5-0CAB0E6C5892}"/>
              </a:ext>
            </a:extLst>
          </p:cNvPr>
          <p:cNvSpPr>
            <a:spLocks noGrp="1"/>
          </p:cNvSpPr>
          <p:nvPr>
            <p:ph type="sldNum" sz="quarter" idx="12"/>
          </p:nvPr>
        </p:nvSpPr>
        <p:spPr/>
        <p:txBody>
          <a:bodyPr/>
          <a:lstStyle/>
          <a:p>
            <a:fld id="{1E4CA83F-E765-4D1A-B9B1-841F28E302EF}" type="slidenum">
              <a:rPr lang="en-US" smtClean="0"/>
              <a:t>‹#›</a:t>
            </a:fld>
            <a:endParaRPr lang="en-US"/>
          </a:p>
        </p:txBody>
      </p:sp>
    </p:spTree>
    <p:extLst>
      <p:ext uri="{BB962C8B-B14F-4D97-AF65-F5344CB8AC3E}">
        <p14:creationId xmlns:p14="http://schemas.microsoft.com/office/powerpoint/2010/main" val="25139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A673-2351-1E66-2263-A761F05883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4DFA60-5745-2DF4-6877-9AA6B1578E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DE635A-D831-19FC-9478-F1F04A867A73}"/>
              </a:ext>
            </a:extLst>
          </p:cNvPr>
          <p:cNvSpPr>
            <a:spLocks noGrp="1"/>
          </p:cNvSpPr>
          <p:nvPr>
            <p:ph type="dt" sz="half" idx="10"/>
          </p:nvPr>
        </p:nvSpPr>
        <p:spPr/>
        <p:txBody>
          <a:bodyPr/>
          <a:lstStyle/>
          <a:p>
            <a:fld id="{E77A69C8-6FD6-41F6-B9B2-87F700613D5B}" type="datetimeFigureOut">
              <a:rPr lang="en-US" smtClean="0"/>
              <a:t>3/12/2025</a:t>
            </a:fld>
            <a:endParaRPr lang="en-US"/>
          </a:p>
        </p:txBody>
      </p:sp>
      <p:sp>
        <p:nvSpPr>
          <p:cNvPr id="5" name="Footer Placeholder 4">
            <a:extLst>
              <a:ext uri="{FF2B5EF4-FFF2-40B4-BE49-F238E27FC236}">
                <a16:creationId xmlns:a16="http://schemas.microsoft.com/office/drawing/2014/main" id="{0F421192-0A7E-BE09-D954-3BBBAE1E5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9F579-1144-C65B-F138-22D3E0CB3FA6}"/>
              </a:ext>
            </a:extLst>
          </p:cNvPr>
          <p:cNvSpPr>
            <a:spLocks noGrp="1"/>
          </p:cNvSpPr>
          <p:nvPr>
            <p:ph type="sldNum" sz="quarter" idx="12"/>
          </p:nvPr>
        </p:nvSpPr>
        <p:spPr/>
        <p:txBody>
          <a:bodyPr/>
          <a:lstStyle/>
          <a:p>
            <a:fld id="{1E4CA83F-E765-4D1A-B9B1-841F28E302EF}" type="slidenum">
              <a:rPr lang="en-US" smtClean="0"/>
              <a:t>‹#›</a:t>
            </a:fld>
            <a:endParaRPr lang="en-US"/>
          </a:p>
        </p:txBody>
      </p:sp>
    </p:spTree>
    <p:extLst>
      <p:ext uri="{BB962C8B-B14F-4D97-AF65-F5344CB8AC3E}">
        <p14:creationId xmlns:p14="http://schemas.microsoft.com/office/powerpoint/2010/main" val="2973806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AE2BF-D1D7-0848-F45C-DDB9A27108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BEEF68-DAC0-3825-7375-2BF6018295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0D469-6540-0E58-675C-0593627692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4DAF31-6979-7DFE-8AD8-2B9BADEFFE74}"/>
              </a:ext>
            </a:extLst>
          </p:cNvPr>
          <p:cNvSpPr>
            <a:spLocks noGrp="1"/>
          </p:cNvSpPr>
          <p:nvPr>
            <p:ph type="dt" sz="half" idx="10"/>
          </p:nvPr>
        </p:nvSpPr>
        <p:spPr/>
        <p:txBody>
          <a:bodyPr/>
          <a:lstStyle/>
          <a:p>
            <a:fld id="{E77A69C8-6FD6-41F6-B9B2-87F700613D5B}" type="datetimeFigureOut">
              <a:rPr lang="en-US" smtClean="0"/>
              <a:t>3/12/2025</a:t>
            </a:fld>
            <a:endParaRPr lang="en-US"/>
          </a:p>
        </p:txBody>
      </p:sp>
      <p:sp>
        <p:nvSpPr>
          <p:cNvPr id="6" name="Footer Placeholder 5">
            <a:extLst>
              <a:ext uri="{FF2B5EF4-FFF2-40B4-BE49-F238E27FC236}">
                <a16:creationId xmlns:a16="http://schemas.microsoft.com/office/drawing/2014/main" id="{667120CC-99B2-AFC0-C995-79A3E39D35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FF07F-FE75-4FDD-B45B-F0C27870E139}"/>
              </a:ext>
            </a:extLst>
          </p:cNvPr>
          <p:cNvSpPr>
            <a:spLocks noGrp="1"/>
          </p:cNvSpPr>
          <p:nvPr>
            <p:ph type="sldNum" sz="quarter" idx="12"/>
          </p:nvPr>
        </p:nvSpPr>
        <p:spPr/>
        <p:txBody>
          <a:bodyPr/>
          <a:lstStyle/>
          <a:p>
            <a:fld id="{1E4CA83F-E765-4D1A-B9B1-841F28E302EF}" type="slidenum">
              <a:rPr lang="en-US" smtClean="0"/>
              <a:t>‹#›</a:t>
            </a:fld>
            <a:endParaRPr lang="en-US"/>
          </a:p>
        </p:txBody>
      </p:sp>
    </p:spTree>
    <p:extLst>
      <p:ext uri="{BB962C8B-B14F-4D97-AF65-F5344CB8AC3E}">
        <p14:creationId xmlns:p14="http://schemas.microsoft.com/office/powerpoint/2010/main" val="1786684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4101-E901-F81B-3C29-1F5F8645B5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108990-232B-B03D-F984-26D2B5914B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E7796C-3910-E2AE-8815-BD79B38514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7946E5-2206-92C4-A46A-330ED2A1AD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D89367-EBC7-64D6-BB20-C3CC69AB97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A169D5-E587-3667-FB10-C0DFA46B284E}"/>
              </a:ext>
            </a:extLst>
          </p:cNvPr>
          <p:cNvSpPr>
            <a:spLocks noGrp="1"/>
          </p:cNvSpPr>
          <p:nvPr>
            <p:ph type="dt" sz="half" idx="10"/>
          </p:nvPr>
        </p:nvSpPr>
        <p:spPr/>
        <p:txBody>
          <a:bodyPr/>
          <a:lstStyle/>
          <a:p>
            <a:fld id="{E77A69C8-6FD6-41F6-B9B2-87F700613D5B}" type="datetimeFigureOut">
              <a:rPr lang="en-US" smtClean="0"/>
              <a:t>3/12/2025</a:t>
            </a:fld>
            <a:endParaRPr lang="en-US"/>
          </a:p>
        </p:txBody>
      </p:sp>
      <p:sp>
        <p:nvSpPr>
          <p:cNvPr id="8" name="Footer Placeholder 7">
            <a:extLst>
              <a:ext uri="{FF2B5EF4-FFF2-40B4-BE49-F238E27FC236}">
                <a16:creationId xmlns:a16="http://schemas.microsoft.com/office/drawing/2014/main" id="{B14EDCDD-743A-6640-5E88-3348A34AD7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EB9149-D885-E316-9EF0-FC8747B57427}"/>
              </a:ext>
            </a:extLst>
          </p:cNvPr>
          <p:cNvSpPr>
            <a:spLocks noGrp="1"/>
          </p:cNvSpPr>
          <p:nvPr>
            <p:ph type="sldNum" sz="quarter" idx="12"/>
          </p:nvPr>
        </p:nvSpPr>
        <p:spPr/>
        <p:txBody>
          <a:bodyPr/>
          <a:lstStyle/>
          <a:p>
            <a:fld id="{1E4CA83F-E765-4D1A-B9B1-841F28E302EF}" type="slidenum">
              <a:rPr lang="en-US" smtClean="0"/>
              <a:t>‹#›</a:t>
            </a:fld>
            <a:endParaRPr lang="en-US"/>
          </a:p>
        </p:txBody>
      </p:sp>
    </p:spTree>
    <p:extLst>
      <p:ext uri="{BB962C8B-B14F-4D97-AF65-F5344CB8AC3E}">
        <p14:creationId xmlns:p14="http://schemas.microsoft.com/office/powerpoint/2010/main" val="266388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8D31-9A36-EF2E-ACF6-3B69EDC3FA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00208D-5375-774E-2F43-C2F9FEF6D79C}"/>
              </a:ext>
            </a:extLst>
          </p:cNvPr>
          <p:cNvSpPr>
            <a:spLocks noGrp="1"/>
          </p:cNvSpPr>
          <p:nvPr>
            <p:ph type="dt" sz="half" idx="10"/>
          </p:nvPr>
        </p:nvSpPr>
        <p:spPr/>
        <p:txBody>
          <a:bodyPr/>
          <a:lstStyle/>
          <a:p>
            <a:fld id="{E77A69C8-6FD6-41F6-B9B2-87F700613D5B}" type="datetimeFigureOut">
              <a:rPr lang="en-US" smtClean="0"/>
              <a:t>3/12/2025</a:t>
            </a:fld>
            <a:endParaRPr lang="en-US"/>
          </a:p>
        </p:txBody>
      </p:sp>
      <p:sp>
        <p:nvSpPr>
          <p:cNvPr id="4" name="Footer Placeholder 3">
            <a:extLst>
              <a:ext uri="{FF2B5EF4-FFF2-40B4-BE49-F238E27FC236}">
                <a16:creationId xmlns:a16="http://schemas.microsoft.com/office/drawing/2014/main" id="{0DE3E927-DCD2-8DD8-B616-D825D3A74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73FCFC-9DED-B75A-3C1D-880E9C939E2E}"/>
              </a:ext>
            </a:extLst>
          </p:cNvPr>
          <p:cNvSpPr>
            <a:spLocks noGrp="1"/>
          </p:cNvSpPr>
          <p:nvPr>
            <p:ph type="sldNum" sz="quarter" idx="12"/>
          </p:nvPr>
        </p:nvSpPr>
        <p:spPr/>
        <p:txBody>
          <a:bodyPr/>
          <a:lstStyle/>
          <a:p>
            <a:fld id="{1E4CA83F-E765-4D1A-B9B1-841F28E302EF}" type="slidenum">
              <a:rPr lang="en-US" smtClean="0"/>
              <a:t>‹#›</a:t>
            </a:fld>
            <a:endParaRPr lang="en-US"/>
          </a:p>
        </p:txBody>
      </p:sp>
    </p:spTree>
    <p:extLst>
      <p:ext uri="{BB962C8B-B14F-4D97-AF65-F5344CB8AC3E}">
        <p14:creationId xmlns:p14="http://schemas.microsoft.com/office/powerpoint/2010/main" val="1938801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FDA68B-B959-C4EA-FA86-90B37C3F78A5}"/>
              </a:ext>
            </a:extLst>
          </p:cNvPr>
          <p:cNvSpPr>
            <a:spLocks noGrp="1"/>
          </p:cNvSpPr>
          <p:nvPr>
            <p:ph type="dt" sz="half" idx="10"/>
          </p:nvPr>
        </p:nvSpPr>
        <p:spPr/>
        <p:txBody>
          <a:bodyPr/>
          <a:lstStyle/>
          <a:p>
            <a:fld id="{E77A69C8-6FD6-41F6-B9B2-87F700613D5B}" type="datetimeFigureOut">
              <a:rPr lang="en-US" smtClean="0"/>
              <a:t>3/12/2025</a:t>
            </a:fld>
            <a:endParaRPr lang="en-US"/>
          </a:p>
        </p:txBody>
      </p:sp>
      <p:sp>
        <p:nvSpPr>
          <p:cNvPr id="3" name="Footer Placeholder 2">
            <a:extLst>
              <a:ext uri="{FF2B5EF4-FFF2-40B4-BE49-F238E27FC236}">
                <a16:creationId xmlns:a16="http://schemas.microsoft.com/office/drawing/2014/main" id="{FBD3DEF7-133F-3C2D-85BB-A5F639586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1BDC38-4C8B-C0BC-74B1-A79436C30B93}"/>
              </a:ext>
            </a:extLst>
          </p:cNvPr>
          <p:cNvSpPr>
            <a:spLocks noGrp="1"/>
          </p:cNvSpPr>
          <p:nvPr>
            <p:ph type="sldNum" sz="quarter" idx="12"/>
          </p:nvPr>
        </p:nvSpPr>
        <p:spPr/>
        <p:txBody>
          <a:bodyPr/>
          <a:lstStyle/>
          <a:p>
            <a:fld id="{1E4CA83F-E765-4D1A-B9B1-841F28E302EF}" type="slidenum">
              <a:rPr lang="en-US" smtClean="0"/>
              <a:t>‹#›</a:t>
            </a:fld>
            <a:endParaRPr lang="en-US"/>
          </a:p>
        </p:txBody>
      </p:sp>
    </p:spTree>
    <p:extLst>
      <p:ext uri="{BB962C8B-B14F-4D97-AF65-F5344CB8AC3E}">
        <p14:creationId xmlns:p14="http://schemas.microsoft.com/office/powerpoint/2010/main" val="1857995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B515-D606-5A35-115D-08058216E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18A17E-55B5-491B-126C-D80E11220A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0C463F-8D4B-257B-9227-4ED68EEE1A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0A615-DC39-DA34-0399-237C0015B836}"/>
              </a:ext>
            </a:extLst>
          </p:cNvPr>
          <p:cNvSpPr>
            <a:spLocks noGrp="1"/>
          </p:cNvSpPr>
          <p:nvPr>
            <p:ph type="dt" sz="half" idx="10"/>
          </p:nvPr>
        </p:nvSpPr>
        <p:spPr/>
        <p:txBody>
          <a:bodyPr/>
          <a:lstStyle/>
          <a:p>
            <a:fld id="{E77A69C8-6FD6-41F6-B9B2-87F700613D5B}" type="datetimeFigureOut">
              <a:rPr lang="en-US" smtClean="0"/>
              <a:t>3/12/2025</a:t>
            </a:fld>
            <a:endParaRPr lang="en-US"/>
          </a:p>
        </p:txBody>
      </p:sp>
      <p:sp>
        <p:nvSpPr>
          <p:cNvPr id="6" name="Footer Placeholder 5">
            <a:extLst>
              <a:ext uri="{FF2B5EF4-FFF2-40B4-BE49-F238E27FC236}">
                <a16:creationId xmlns:a16="http://schemas.microsoft.com/office/drawing/2014/main" id="{616F59C7-DE11-06E0-6572-D3F109B70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7D481-98AF-06D6-1761-C4F32752A9EA}"/>
              </a:ext>
            </a:extLst>
          </p:cNvPr>
          <p:cNvSpPr>
            <a:spLocks noGrp="1"/>
          </p:cNvSpPr>
          <p:nvPr>
            <p:ph type="sldNum" sz="quarter" idx="12"/>
          </p:nvPr>
        </p:nvSpPr>
        <p:spPr/>
        <p:txBody>
          <a:bodyPr/>
          <a:lstStyle/>
          <a:p>
            <a:fld id="{1E4CA83F-E765-4D1A-B9B1-841F28E302EF}" type="slidenum">
              <a:rPr lang="en-US" smtClean="0"/>
              <a:t>‹#›</a:t>
            </a:fld>
            <a:endParaRPr lang="en-US"/>
          </a:p>
        </p:txBody>
      </p:sp>
    </p:spTree>
    <p:extLst>
      <p:ext uri="{BB962C8B-B14F-4D97-AF65-F5344CB8AC3E}">
        <p14:creationId xmlns:p14="http://schemas.microsoft.com/office/powerpoint/2010/main" val="177706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7ECF-151C-B915-5A96-F4B0CD64D0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637056-6670-1802-0D33-F853558C14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1763C9-1AD0-D0D4-877C-F2E89182C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7F28B-2466-0331-CC01-3FE2FB3FA9C9}"/>
              </a:ext>
            </a:extLst>
          </p:cNvPr>
          <p:cNvSpPr>
            <a:spLocks noGrp="1"/>
          </p:cNvSpPr>
          <p:nvPr>
            <p:ph type="dt" sz="half" idx="10"/>
          </p:nvPr>
        </p:nvSpPr>
        <p:spPr/>
        <p:txBody>
          <a:bodyPr/>
          <a:lstStyle/>
          <a:p>
            <a:fld id="{E77A69C8-6FD6-41F6-B9B2-87F700613D5B}" type="datetimeFigureOut">
              <a:rPr lang="en-US" smtClean="0"/>
              <a:t>3/12/2025</a:t>
            </a:fld>
            <a:endParaRPr lang="en-US"/>
          </a:p>
        </p:txBody>
      </p:sp>
      <p:sp>
        <p:nvSpPr>
          <p:cNvPr id="6" name="Footer Placeholder 5">
            <a:extLst>
              <a:ext uri="{FF2B5EF4-FFF2-40B4-BE49-F238E27FC236}">
                <a16:creationId xmlns:a16="http://schemas.microsoft.com/office/drawing/2014/main" id="{81F69F5D-A9FF-9AF9-CC77-04388A947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F2294-CC33-8E80-3814-DC9DA35B5755}"/>
              </a:ext>
            </a:extLst>
          </p:cNvPr>
          <p:cNvSpPr>
            <a:spLocks noGrp="1"/>
          </p:cNvSpPr>
          <p:nvPr>
            <p:ph type="sldNum" sz="quarter" idx="12"/>
          </p:nvPr>
        </p:nvSpPr>
        <p:spPr/>
        <p:txBody>
          <a:bodyPr/>
          <a:lstStyle/>
          <a:p>
            <a:fld id="{1E4CA83F-E765-4D1A-B9B1-841F28E302EF}" type="slidenum">
              <a:rPr lang="en-US" smtClean="0"/>
              <a:t>‹#›</a:t>
            </a:fld>
            <a:endParaRPr lang="en-US"/>
          </a:p>
        </p:txBody>
      </p:sp>
    </p:spTree>
    <p:extLst>
      <p:ext uri="{BB962C8B-B14F-4D97-AF65-F5344CB8AC3E}">
        <p14:creationId xmlns:p14="http://schemas.microsoft.com/office/powerpoint/2010/main" val="12261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6A91D-D789-F6AB-3417-1235E48445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D1EB5D-DE3A-323B-AADB-807A1F7F2F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99F59-A40A-C3B2-C215-FD6958DED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A69C8-6FD6-41F6-B9B2-87F700613D5B}" type="datetimeFigureOut">
              <a:rPr lang="en-US" smtClean="0"/>
              <a:t>3/12/2025</a:t>
            </a:fld>
            <a:endParaRPr lang="en-US"/>
          </a:p>
        </p:txBody>
      </p:sp>
      <p:sp>
        <p:nvSpPr>
          <p:cNvPr id="5" name="Footer Placeholder 4">
            <a:extLst>
              <a:ext uri="{FF2B5EF4-FFF2-40B4-BE49-F238E27FC236}">
                <a16:creationId xmlns:a16="http://schemas.microsoft.com/office/drawing/2014/main" id="{CB4D504E-5085-66E3-400A-39E302394A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EE89CC-F68F-CC33-3F08-5BFECCFC7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CA83F-E765-4D1A-B9B1-841F28E302EF}" type="slidenum">
              <a:rPr lang="en-US" smtClean="0"/>
              <a:t>‹#›</a:t>
            </a:fld>
            <a:endParaRPr lang="en-US"/>
          </a:p>
        </p:txBody>
      </p:sp>
    </p:spTree>
    <p:extLst>
      <p:ext uri="{BB962C8B-B14F-4D97-AF65-F5344CB8AC3E}">
        <p14:creationId xmlns:p14="http://schemas.microsoft.com/office/powerpoint/2010/main" val="1390469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pixabay.com/en/band-aid-first-aids-injury-24298/"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publicdomainpictures.net/view-image.php?image=2886&amp;picture=medication"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illustrations/medicine-pills-nutrient-additives-1015642/" TargetMode="Externa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mailto:lbel@co.ulster.ny.us"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mailto:sscr@co.ulster.ny.us" TargetMode="External"/><Relationship Id="rId5" Type="http://schemas.openxmlformats.org/officeDocument/2006/relationships/hyperlink" Target="mailto:bhaf@co.ulster.ny.us" TargetMode="External"/><Relationship Id="rId4" Type="http://schemas.openxmlformats.org/officeDocument/2006/relationships/hyperlink" Target="mailto:jdok@co.ulster.ny.u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dohnc@co.ulster.ny.us" TargetMode="External"/><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hyperlink" Target="mailto:lbel@co.ulster.ny.u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dohnc@co.ulster.ny.us" TargetMode="External"/><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bhaf@co.ulster.ny.us"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56F301-84E7-EA41-A188-FB860EEFB9E9}"/>
              </a:ext>
            </a:extLst>
          </p:cNvPr>
          <p:cNvPicPr>
            <a:picLocks noChangeAspect="1"/>
          </p:cNvPicPr>
          <p:nvPr/>
        </p:nvPicPr>
        <p:blipFill>
          <a:blip r:embed="rId2"/>
          <a:stretch>
            <a:fillRect/>
          </a:stretch>
        </p:blipFill>
        <p:spPr>
          <a:xfrm>
            <a:off x="0" y="0"/>
            <a:ext cx="14435738" cy="8084013"/>
          </a:xfrm>
          <a:prstGeom prst="rect">
            <a:avLst/>
          </a:prstGeom>
        </p:spPr>
      </p:pic>
      <p:sp>
        <p:nvSpPr>
          <p:cNvPr id="3" name="TextBox 2">
            <a:extLst>
              <a:ext uri="{FF2B5EF4-FFF2-40B4-BE49-F238E27FC236}">
                <a16:creationId xmlns:a16="http://schemas.microsoft.com/office/drawing/2014/main" id="{07A0E3B8-5CB3-2A53-386E-8B9D0A897D3A}"/>
              </a:ext>
            </a:extLst>
          </p:cNvPr>
          <p:cNvSpPr txBox="1"/>
          <p:nvPr/>
        </p:nvSpPr>
        <p:spPr>
          <a:xfrm>
            <a:off x="1860563" y="573143"/>
            <a:ext cx="8470873" cy="3139321"/>
          </a:xfrm>
          <a:prstGeom prst="rect">
            <a:avLst/>
          </a:prstGeom>
          <a:noFill/>
        </p:spPr>
        <p:txBody>
          <a:bodyPr wrap="square" rtlCol="0">
            <a:spAutoFit/>
          </a:bodyPr>
          <a:lstStyle/>
          <a:p>
            <a:pPr algn="ctr"/>
            <a:r>
              <a:rPr lang="en-US" sz="6600" b="1" dirty="0">
                <a:latin typeface="Bernard MT Condensed" panose="02050806060905020404" pitchFamily="18" charset="0"/>
              </a:rPr>
              <a:t>DIGITAL </a:t>
            </a:r>
          </a:p>
          <a:p>
            <a:pPr algn="ctr"/>
            <a:r>
              <a:rPr lang="en-US" sz="6600" b="1" dirty="0">
                <a:latin typeface="Bernard MT Condensed" panose="02050806060905020404" pitchFamily="18" charset="0"/>
              </a:rPr>
              <a:t>CAMP DIRECTORS MEETING 2025</a:t>
            </a:r>
          </a:p>
        </p:txBody>
      </p:sp>
    </p:spTree>
    <p:extLst>
      <p:ext uri="{BB962C8B-B14F-4D97-AF65-F5344CB8AC3E}">
        <p14:creationId xmlns:p14="http://schemas.microsoft.com/office/powerpoint/2010/main" val="53928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D3D5FC-7D4F-A53A-AEC6-D793D126A2CF}"/>
              </a:ext>
            </a:extLst>
          </p:cNvPr>
          <p:cNvSpPr txBox="1"/>
          <p:nvPr/>
        </p:nvSpPr>
        <p:spPr>
          <a:xfrm>
            <a:off x="3046827" y="415876"/>
            <a:ext cx="6098344" cy="769441"/>
          </a:xfrm>
          <a:prstGeom prst="rect">
            <a:avLst/>
          </a:prstGeom>
          <a:noFill/>
        </p:spPr>
        <p:txBody>
          <a:bodyPr wrap="square">
            <a:spAutoFit/>
          </a:bodyPr>
          <a:lstStyle/>
          <a:p>
            <a:pPr algn="ctr"/>
            <a:r>
              <a:rPr lang="en-US" sz="4400" dirty="0">
                <a:latin typeface="Bernard MT Condensed" panose="02050806060905020404" pitchFamily="18" charset="0"/>
              </a:rPr>
              <a:t>RABIES 2024</a:t>
            </a:r>
          </a:p>
        </p:txBody>
      </p:sp>
      <p:sp>
        <p:nvSpPr>
          <p:cNvPr id="5" name="TextBox 4">
            <a:extLst>
              <a:ext uri="{FF2B5EF4-FFF2-40B4-BE49-F238E27FC236}">
                <a16:creationId xmlns:a16="http://schemas.microsoft.com/office/drawing/2014/main" id="{18C63BBB-8BBF-52E2-6BFD-2DF3BBFB983D}"/>
              </a:ext>
            </a:extLst>
          </p:cNvPr>
          <p:cNvSpPr txBox="1"/>
          <p:nvPr/>
        </p:nvSpPr>
        <p:spPr>
          <a:xfrm>
            <a:off x="1247687" y="1278208"/>
            <a:ext cx="9263640" cy="923330"/>
          </a:xfrm>
          <a:prstGeom prst="rect">
            <a:avLst/>
          </a:prstGeom>
          <a:noFill/>
        </p:spPr>
        <p:txBody>
          <a:bodyPr wrap="square" rtlCol="0">
            <a:spAutoFit/>
          </a:bodyPr>
          <a:lstStyle/>
          <a:p>
            <a:pPr marL="0" indent="0" algn="ctr">
              <a:buNone/>
            </a:pPr>
            <a:r>
              <a:rPr lang="en-US" dirty="0"/>
              <a:t>Rabies is a fatal but preventable viral disease, transmitted through direct contact (such as broken skin or mucous membranes in the eyes, nose, or mouth) with saliva or brain/nervous system tissue from an infected animal. </a:t>
            </a:r>
          </a:p>
        </p:txBody>
      </p:sp>
      <p:graphicFrame>
        <p:nvGraphicFramePr>
          <p:cNvPr id="8" name="Table 7">
            <a:extLst>
              <a:ext uri="{FF2B5EF4-FFF2-40B4-BE49-F238E27FC236}">
                <a16:creationId xmlns:a16="http://schemas.microsoft.com/office/drawing/2014/main" id="{617A1C19-E4CE-7285-392A-E90F5C6E59E2}"/>
              </a:ext>
            </a:extLst>
          </p:cNvPr>
          <p:cNvGraphicFramePr>
            <a:graphicFrameLocks noGrp="1"/>
          </p:cNvGraphicFramePr>
          <p:nvPr>
            <p:extLst>
              <p:ext uri="{D42A27DB-BD31-4B8C-83A1-F6EECF244321}">
                <p14:modId xmlns:p14="http://schemas.microsoft.com/office/powerpoint/2010/main" val="3053647646"/>
              </p:ext>
            </p:extLst>
          </p:nvPr>
        </p:nvGraphicFramePr>
        <p:xfrm>
          <a:off x="225502" y="2631688"/>
          <a:ext cx="3956205" cy="2760926"/>
        </p:xfrm>
        <a:graphic>
          <a:graphicData uri="http://schemas.openxmlformats.org/drawingml/2006/table">
            <a:tbl>
              <a:tblPr firstRow="1" bandRow="1">
                <a:tableStyleId>{5C22544A-7EE6-4342-B048-85BDC9FD1C3A}</a:tableStyleId>
              </a:tblPr>
              <a:tblGrid>
                <a:gridCol w="2561438">
                  <a:extLst>
                    <a:ext uri="{9D8B030D-6E8A-4147-A177-3AD203B41FA5}">
                      <a16:colId xmlns:a16="http://schemas.microsoft.com/office/drawing/2014/main" val="2566492255"/>
                    </a:ext>
                  </a:extLst>
                </a:gridCol>
                <a:gridCol w="1394767">
                  <a:extLst>
                    <a:ext uri="{9D8B030D-6E8A-4147-A177-3AD203B41FA5}">
                      <a16:colId xmlns:a16="http://schemas.microsoft.com/office/drawing/2014/main" val="2663806529"/>
                    </a:ext>
                  </a:extLst>
                </a:gridCol>
              </a:tblGrid>
              <a:tr h="780681">
                <a:tc>
                  <a:txBody>
                    <a:bodyPr/>
                    <a:lstStyle/>
                    <a:p>
                      <a:r>
                        <a:rPr lang="en-US" dirty="0"/>
                        <a:t>Number of Animals tested in Ulster County</a:t>
                      </a:r>
                    </a:p>
                  </a:txBody>
                  <a:tcPr/>
                </a:tc>
                <a:tc>
                  <a:txBody>
                    <a:bodyPr/>
                    <a:lstStyle/>
                    <a:p>
                      <a:r>
                        <a:rPr lang="en-US" sz="4000" dirty="0"/>
                        <a:t>72</a:t>
                      </a:r>
                    </a:p>
                  </a:txBody>
                  <a:tcPr/>
                </a:tc>
                <a:extLst>
                  <a:ext uri="{0D108BD9-81ED-4DB2-BD59-A6C34878D82A}">
                    <a16:rowId xmlns:a16="http://schemas.microsoft.com/office/drawing/2014/main" val="3854156184"/>
                  </a:ext>
                </a:extLst>
              </a:tr>
              <a:tr h="791525">
                <a:tc>
                  <a:txBody>
                    <a:bodyPr/>
                    <a:lstStyle/>
                    <a:p>
                      <a:r>
                        <a:rPr lang="en-US" dirty="0"/>
                        <a:t>Number of Positive results in Ulster County</a:t>
                      </a:r>
                    </a:p>
                  </a:txBody>
                  <a:tcPr/>
                </a:tc>
                <a:tc>
                  <a:txBody>
                    <a:bodyPr/>
                    <a:lstStyle/>
                    <a:p>
                      <a:r>
                        <a:rPr lang="en-US" sz="4000" dirty="0"/>
                        <a:t>9</a:t>
                      </a:r>
                    </a:p>
                  </a:txBody>
                  <a:tcPr/>
                </a:tc>
                <a:extLst>
                  <a:ext uri="{0D108BD9-81ED-4DB2-BD59-A6C34878D82A}">
                    <a16:rowId xmlns:a16="http://schemas.microsoft.com/office/drawing/2014/main" val="2227062060"/>
                  </a:ext>
                </a:extLst>
              </a:tr>
              <a:tr h="1145336">
                <a:tc>
                  <a:txBody>
                    <a:bodyPr/>
                    <a:lstStyle/>
                    <a:p>
                      <a:r>
                        <a:rPr lang="en-US" dirty="0"/>
                        <a:t>Number of individuals who were approved for Post Exposure Treatment in Ulster County </a:t>
                      </a:r>
                    </a:p>
                  </a:txBody>
                  <a:tcPr/>
                </a:tc>
                <a:tc>
                  <a:txBody>
                    <a:bodyPr/>
                    <a:lstStyle/>
                    <a:p>
                      <a:r>
                        <a:rPr lang="en-US" sz="4000" dirty="0"/>
                        <a:t>135</a:t>
                      </a:r>
                    </a:p>
                  </a:txBody>
                  <a:tcPr/>
                </a:tc>
                <a:extLst>
                  <a:ext uri="{0D108BD9-81ED-4DB2-BD59-A6C34878D82A}">
                    <a16:rowId xmlns:a16="http://schemas.microsoft.com/office/drawing/2014/main" val="3773085433"/>
                  </a:ext>
                </a:extLst>
              </a:tr>
            </a:tbl>
          </a:graphicData>
        </a:graphic>
      </p:graphicFrame>
      <p:graphicFrame>
        <p:nvGraphicFramePr>
          <p:cNvPr id="9" name="Table 8">
            <a:extLst>
              <a:ext uri="{FF2B5EF4-FFF2-40B4-BE49-F238E27FC236}">
                <a16:creationId xmlns:a16="http://schemas.microsoft.com/office/drawing/2014/main" id="{464571BC-6293-0520-4DA2-C12C7B6B1BE1}"/>
              </a:ext>
            </a:extLst>
          </p:cNvPr>
          <p:cNvGraphicFramePr>
            <a:graphicFrameLocks noGrp="1"/>
          </p:cNvGraphicFramePr>
          <p:nvPr>
            <p:extLst>
              <p:ext uri="{D42A27DB-BD31-4B8C-83A1-F6EECF244321}">
                <p14:modId xmlns:p14="http://schemas.microsoft.com/office/powerpoint/2010/main" val="378300314"/>
              </p:ext>
            </p:extLst>
          </p:nvPr>
        </p:nvGraphicFramePr>
        <p:xfrm>
          <a:off x="4314283" y="2631688"/>
          <a:ext cx="3956205" cy="2717542"/>
        </p:xfrm>
        <a:graphic>
          <a:graphicData uri="http://schemas.openxmlformats.org/drawingml/2006/table">
            <a:tbl>
              <a:tblPr firstRow="1" bandRow="1">
                <a:tableStyleId>{5C22544A-7EE6-4342-B048-85BDC9FD1C3A}</a:tableStyleId>
              </a:tblPr>
              <a:tblGrid>
                <a:gridCol w="2561438">
                  <a:extLst>
                    <a:ext uri="{9D8B030D-6E8A-4147-A177-3AD203B41FA5}">
                      <a16:colId xmlns:a16="http://schemas.microsoft.com/office/drawing/2014/main" val="2566492255"/>
                    </a:ext>
                  </a:extLst>
                </a:gridCol>
                <a:gridCol w="1394767">
                  <a:extLst>
                    <a:ext uri="{9D8B030D-6E8A-4147-A177-3AD203B41FA5}">
                      <a16:colId xmlns:a16="http://schemas.microsoft.com/office/drawing/2014/main" val="2663806529"/>
                    </a:ext>
                  </a:extLst>
                </a:gridCol>
              </a:tblGrid>
              <a:tr h="780681">
                <a:tc>
                  <a:txBody>
                    <a:bodyPr/>
                    <a:lstStyle/>
                    <a:p>
                      <a:r>
                        <a:rPr lang="en-US" dirty="0"/>
                        <a:t>Number of Animals tested in NYS*</a:t>
                      </a:r>
                    </a:p>
                  </a:txBody>
                  <a:tcPr/>
                </a:tc>
                <a:tc>
                  <a:txBody>
                    <a:bodyPr/>
                    <a:lstStyle/>
                    <a:p>
                      <a:r>
                        <a:rPr lang="en-US" sz="4000" dirty="0"/>
                        <a:t>4,190</a:t>
                      </a:r>
                    </a:p>
                  </a:txBody>
                  <a:tcPr/>
                </a:tc>
                <a:extLst>
                  <a:ext uri="{0D108BD9-81ED-4DB2-BD59-A6C34878D82A}">
                    <a16:rowId xmlns:a16="http://schemas.microsoft.com/office/drawing/2014/main" val="3854156184"/>
                  </a:ext>
                </a:extLst>
              </a:tr>
              <a:tr h="791525">
                <a:tc>
                  <a:txBody>
                    <a:bodyPr/>
                    <a:lstStyle/>
                    <a:p>
                      <a:r>
                        <a:rPr lang="en-US" dirty="0"/>
                        <a:t>Number of Positive results in NYS</a:t>
                      </a:r>
                    </a:p>
                  </a:txBody>
                  <a:tcPr/>
                </a:tc>
                <a:tc>
                  <a:txBody>
                    <a:bodyPr/>
                    <a:lstStyle/>
                    <a:p>
                      <a:r>
                        <a:rPr lang="en-US" sz="4000" dirty="0"/>
                        <a:t>251</a:t>
                      </a:r>
                    </a:p>
                  </a:txBody>
                  <a:tcPr/>
                </a:tc>
                <a:extLst>
                  <a:ext uri="{0D108BD9-81ED-4DB2-BD59-A6C34878D82A}">
                    <a16:rowId xmlns:a16="http://schemas.microsoft.com/office/drawing/2014/main" val="2227062060"/>
                  </a:ext>
                </a:extLst>
              </a:tr>
              <a:tr h="11453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 Excluding Bronx, New York, Queens &amp; Kings County</a:t>
                      </a:r>
                    </a:p>
                    <a:p>
                      <a:endParaRPr lang="en-US" dirty="0"/>
                    </a:p>
                  </a:txBody>
                  <a:tcPr/>
                </a:tc>
                <a:tc>
                  <a:txBody>
                    <a:bodyPr/>
                    <a:lstStyle/>
                    <a:p>
                      <a:endParaRPr lang="en-US" dirty="0"/>
                    </a:p>
                  </a:txBody>
                  <a:tcPr/>
                </a:tc>
                <a:extLst>
                  <a:ext uri="{0D108BD9-81ED-4DB2-BD59-A6C34878D82A}">
                    <a16:rowId xmlns:a16="http://schemas.microsoft.com/office/drawing/2014/main" val="3773085433"/>
                  </a:ext>
                </a:extLst>
              </a:tr>
            </a:tbl>
          </a:graphicData>
        </a:graphic>
      </p:graphicFrame>
      <p:sp>
        <p:nvSpPr>
          <p:cNvPr id="10" name="TextBox 9">
            <a:extLst>
              <a:ext uri="{FF2B5EF4-FFF2-40B4-BE49-F238E27FC236}">
                <a16:creationId xmlns:a16="http://schemas.microsoft.com/office/drawing/2014/main" id="{8DD7F46D-6607-50E2-DF3A-E775CEC67BC3}"/>
              </a:ext>
            </a:extLst>
          </p:cNvPr>
          <p:cNvSpPr txBox="1"/>
          <p:nvPr/>
        </p:nvSpPr>
        <p:spPr>
          <a:xfrm>
            <a:off x="225502" y="5553307"/>
            <a:ext cx="6611134" cy="400110"/>
          </a:xfrm>
          <a:prstGeom prst="rect">
            <a:avLst/>
          </a:prstGeom>
          <a:noFill/>
        </p:spPr>
        <p:txBody>
          <a:bodyPr wrap="square" rtlCol="0">
            <a:spAutoFit/>
          </a:bodyPr>
          <a:lstStyle/>
          <a:p>
            <a:r>
              <a:rPr lang="en-US" sz="2000" dirty="0">
                <a:solidFill>
                  <a:srgbClr val="7030A0"/>
                </a:solidFill>
              </a:rPr>
              <a:t>6 bats and 3 racoons in UC tested positive for rabies in 2024!</a:t>
            </a:r>
          </a:p>
        </p:txBody>
      </p:sp>
      <p:pic>
        <p:nvPicPr>
          <p:cNvPr id="12" name="Picture 11">
            <a:extLst>
              <a:ext uri="{FF2B5EF4-FFF2-40B4-BE49-F238E27FC236}">
                <a16:creationId xmlns:a16="http://schemas.microsoft.com/office/drawing/2014/main" id="{7663FAF6-DD48-0460-E952-271A731AE345}"/>
              </a:ext>
            </a:extLst>
          </p:cNvPr>
          <p:cNvPicPr>
            <a:picLocks noChangeAspect="1"/>
          </p:cNvPicPr>
          <p:nvPr/>
        </p:nvPicPr>
        <p:blipFill>
          <a:blip r:embed="rId2"/>
          <a:stretch>
            <a:fillRect/>
          </a:stretch>
        </p:blipFill>
        <p:spPr>
          <a:xfrm>
            <a:off x="8403062" y="2478537"/>
            <a:ext cx="3563435" cy="2004433"/>
          </a:xfrm>
          <a:prstGeom prst="rect">
            <a:avLst/>
          </a:prstGeom>
        </p:spPr>
      </p:pic>
      <p:pic>
        <p:nvPicPr>
          <p:cNvPr id="13" name="Picture 12">
            <a:extLst>
              <a:ext uri="{FF2B5EF4-FFF2-40B4-BE49-F238E27FC236}">
                <a16:creationId xmlns:a16="http://schemas.microsoft.com/office/drawing/2014/main" id="{699C7834-8BBC-8BCA-B4BD-F73B6EC47421}"/>
              </a:ext>
            </a:extLst>
          </p:cNvPr>
          <p:cNvPicPr>
            <a:picLocks noChangeAspect="1"/>
          </p:cNvPicPr>
          <p:nvPr/>
        </p:nvPicPr>
        <p:blipFill>
          <a:blip r:embed="rId3"/>
          <a:stretch>
            <a:fillRect/>
          </a:stretch>
        </p:blipFill>
        <p:spPr>
          <a:xfrm>
            <a:off x="8403062" y="4482970"/>
            <a:ext cx="3563436" cy="2004433"/>
          </a:xfrm>
          <a:prstGeom prst="rect">
            <a:avLst/>
          </a:prstGeom>
        </p:spPr>
      </p:pic>
    </p:spTree>
    <p:extLst>
      <p:ext uri="{BB962C8B-B14F-4D97-AF65-F5344CB8AC3E}">
        <p14:creationId xmlns:p14="http://schemas.microsoft.com/office/powerpoint/2010/main" val="4127386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BFEE-DE74-847C-1062-9387CFA4F037}"/>
              </a:ext>
            </a:extLst>
          </p:cNvPr>
          <p:cNvSpPr>
            <a:spLocks noGrp="1"/>
          </p:cNvSpPr>
          <p:nvPr>
            <p:ph type="title"/>
          </p:nvPr>
        </p:nvSpPr>
        <p:spPr>
          <a:xfrm>
            <a:off x="735650" y="83114"/>
            <a:ext cx="10515600" cy="1325563"/>
          </a:xfrm>
        </p:spPr>
        <p:txBody>
          <a:bodyPr/>
          <a:lstStyle/>
          <a:p>
            <a:pPr algn="ctr"/>
            <a:r>
              <a:rPr lang="en-US" dirty="0">
                <a:latin typeface="Bernard MT Condensed" panose="02050806060905020404" pitchFamily="18" charset="0"/>
              </a:rPr>
              <a:t>RABIES- Bats</a:t>
            </a:r>
          </a:p>
        </p:txBody>
      </p:sp>
      <p:sp>
        <p:nvSpPr>
          <p:cNvPr id="3" name="Content Placeholder 2">
            <a:extLst>
              <a:ext uri="{FF2B5EF4-FFF2-40B4-BE49-F238E27FC236}">
                <a16:creationId xmlns:a16="http://schemas.microsoft.com/office/drawing/2014/main" id="{263C550D-D2A7-258C-5FD7-B38C7053FF4B}"/>
              </a:ext>
            </a:extLst>
          </p:cNvPr>
          <p:cNvSpPr>
            <a:spLocks noGrp="1"/>
          </p:cNvSpPr>
          <p:nvPr>
            <p:ph idx="1"/>
          </p:nvPr>
        </p:nvSpPr>
        <p:spPr>
          <a:xfrm>
            <a:off x="838200" y="1196411"/>
            <a:ext cx="10895176" cy="5296464"/>
          </a:xfrm>
        </p:spPr>
        <p:txBody>
          <a:bodyPr>
            <a:normAutofit fontScale="55000" lnSpcReduction="20000"/>
          </a:bodyPr>
          <a:lstStyle/>
          <a:p>
            <a:pPr marL="0" indent="0">
              <a:spcBef>
                <a:spcPts val="1200"/>
              </a:spcBef>
              <a:buNone/>
            </a:pPr>
            <a:r>
              <a:rPr lang="en-US" sz="3600" dirty="0"/>
              <a:t>Bites from a bat can often go undetected.</a:t>
            </a:r>
          </a:p>
          <a:p>
            <a:pPr marL="0" indent="0">
              <a:spcBef>
                <a:spcPts val="1200"/>
              </a:spcBef>
              <a:buNone/>
            </a:pPr>
            <a:r>
              <a:rPr lang="en-US" sz="3600" dirty="0"/>
              <a:t>If ANY exposure to a bat occurs, or a bat is found in a room where someone was sleeping, or someone was present who could not communicate (i.e. infant, young child, person with sensory or mental impairment):</a:t>
            </a:r>
          </a:p>
          <a:p>
            <a:pPr marL="0" indent="0">
              <a:spcBef>
                <a:spcPts val="1200"/>
              </a:spcBef>
              <a:buNone/>
            </a:pPr>
            <a:r>
              <a:rPr lang="en-US" sz="3600" dirty="0"/>
              <a:t>-Notify your local health department and describe the circumstances.</a:t>
            </a:r>
          </a:p>
          <a:p>
            <a:pPr marL="0" indent="0">
              <a:spcBef>
                <a:spcPts val="1200"/>
              </a:spcBef>
              <a:buNone/>
            </a:pPr>
            <a:r>
              <a:rPr lang="en-US" sz="3600" dirty="0"/>
              <a:t>-Try to confine or capture the bat, without causing damage to the head. </a:t>
            </a:r>
          </a:p>
          <a:p>
            <a:pPr marL="0" marR="182880" lvl="0" indent="0">
              <a:spcBef>
                <a:spcPts val="1200"/>
              </a:spcBef>
              <a:spcAft>
                <a:spcPts val="300"/>
              </a:spcAft>
              <a:buNone/>
              <a:tabLst>
                <a:tab pos="457200" algn="l"/>
                <a:tab pos="723900" algn="l"/>
                <a:tab pos="990600" algn="l"/>
              </a:tabLst>
            </a:pPr>
            <a:r>
              <a:rPr lang="en-US" sz="3600" dirty="0"/>
              <a:t>-To aid in capturing bats, camps, especially overnight camps, are encouraged to have a </a:t>
            </a:r>
            <a:r>
              <a:rPr lang="en-US" sz="3600" b="1" dirty="0"/>
              <a:t>bat capture kit </a:t>
            </a:r>
            <a:r>
              <a:rPr lang="en-US" sz="3600" dirty="0"/>
              <a:t>consisting of: </a:t>
            </a:r>
          </a:p>
          <a:p>
            <a:pPr marL="0" marR="182880" lvl="0" indent="0">
              <a:spcBef>
                <a:spcPts val="1200"/>
              </a:spcBef>
              <a:spcAft>
                <a:spcPts val="300"/>
              </a:spcAft>
              <a:buNone/>
              <a:tabLst>
                <a:tab pos="457200" algn="l"/>
                <a:tab pos="723900" algn="l"/>
                <a:tab pos="990600" algn="l"/>
              </a:tabLst>
            </a:pPr>
            <a:r>
              <a:rPr lang="en-US" sz="3600" dirty="0"/>
              <a:t>Gloves (heavy, preferably pliable thick leather), forceps (9” to 12’ length, rat-tooth for gripping), extension pole with net (fine mesh insect net of polyester </a:t>
            </a:r>
            <a:r>
              <a:rPr lang="en-US" sz="3600" dirty="0">
                <a:effectLst/>
                <a:ea typeface="Times New Roman" panose="02020603050405020304" pitchFamily="18" charset="0"/>
                <a:cs typeface="Arial" panose="020B0604020202020204" pitchFamily="34" charset="0"/>
              </a:rPr>
              <a:t>or muslin material with a spring steel hoop on telescoping pole – net and pole sold separately) Coffee can w/tight-fitting lid or similar container (e.g., cardboard ice cream carton w/lid; keep multiple containers on hand) Sheet of cardboard to slide between wall and container to act as a lid</a:t>
            </a:r>
            <a:r>
              <a:rPr lang="en-US" sz="3600" dirty="0">
                <a:ea typeface="Times New Roman" panose="02020603050405020304" pitchFamily="18" charset="0"/>
              </a:rPr>
              <a:t>, t</a:t>
            </a:r>
            <a:r>
              <a:rPr lang="en-US" sz="3600" dirty="0">
                <a:effectLst/>
                <a:ea typeface="Times New Roman" panose="02020603050405020304" pitchFamily="18" charset="0"/>
                <a:cs typeface="Arial" panose="020B0604020202020204" pitchFamily="34" charset="0"/>
              </a:rPr>
              <a:t>ape (to secure lid on container), and </a:t>
            </a:r>
            <a:r>
              <a:rPr lang="en-US" sz="3600" dirty="0">
                <a:ea typeface="Times New Roman" panose="02020603050405020304" pitchFamily="18" charset="0"/>
                <a:cs typeface="Arial" panose="020B0604020202020204" pitchFamily="34" charset="0"/>
              </a:rPr>
              <a:t>f</a:t>
            </a:r>
            <a:r>
              <a:rPr lang="en-US" sz="3600" dirty="0">
                <a:effectLst/>
                <a:ea typeface="Times New Roman" panose="02020603050405020304" pitchFamily="18" charset="0"/>
                <a:cs typeface="Arial" panose="020B0604020202020204" pitchFamily="34" charset="0"/>
              </a:rPr>
              <a:t>lashlights (including fresh batteries &amp; extra batteries)</a:t>
            </a:r>
          </a:p>
          <a:p>
            <a:pPr marL="0" marR="182880" lvl="0" indent="0">
              <a:spcBef>
                <a:spcPts val="1200"/>
              </a:spcBef>
              <a:spcAft>
                <a:spcPts val="300"/>
              </a:spcAft>
              <a:buNone/>
              <a:tabLst>
                <a:tab pos="457200" algn="l"/>
                <a:tab pos="723900" algn="l"/>
                <a:tab pos="990600" algn="l"/>
              </a:tabLst>
            </a:pPr>
            <a:r>
              <a:rPr lang="en-US" sz="3600" dirty="0">
                <a:ea typeface="Times New Roman" panose="02020603050405020304" pitchFamily="18" charset="0"/>
                <a:cs typeface="Arial" panose="020B0604020202020204" pitchFamily="34" charset="0"/>
              </a:rPr>
              <a:t>-General Guidelines for Management of Bat-related Incidents at Children’s Camps can be found on the UCDOH website.</a:t>
            </a:r>
            <a:endParaRPr lang="en-US" sz="3600" dirty="0">
              <a:solidFill>
                <a:srgbClr val="FF0000"/>
              </a:solidFill>
              <a:ea typeface="Times New Roman" panose="02020603050405020304" pitchFamily="18" charset="0"/>
              <a:cs typeface="Arial" panose="020B0604020202020204" pitchFamily="34" charset="0"/>
            </a:endParaRPr>
          </a:p>
          <a:p>
            <a:pPr marL="0" marR="182880" lvl="0" indent="0">
              <a:spcBef>
                <a:spcPts val="1200"/>
              </a:spcBef>
              <a:spcAft>
                <a:spcPts val="300"/>
              </a:spcAft>
              <a:buNone/>
              <a:tabLst>
                <a:tab pos="457200" algn="l"/>
                <a:tab pos="723900" algn="l"/>
                <a:tab pos="990600" algn="l"/>
              </a:tabLst>
            </a:pPr>
            <a:r>
              <a:rPr lang="en-US" sz="3600" dirty="0">
                <a:ea typeface="Times New Roman" panose="02020603050405020304" pitchFamily="18" charset="0"/>
                <a:cs typeface="Arial" panose="020B0604020202020204" pitchFamily="34" charset="0"/>
              </a:rPr>
              <a:t>If you are not able to capture and submit the bat to the UCDOH for testing, you may meet the criteria for post exposure treatment (4-5 shots)!</a:t>
            </a:r>
          </a:p>
          <a:p>
            <a:pPr marL="0" marR="182880" lvl="0" indent="0" algn="just">
              <a:spcBef>
                <a:spcPts val="0"/>
              </a:spcBef>
              <a:spcAft>
                <a:spcPts val="300"/>
              </a:spcAft>
              <a:buNone/>
              <a:tabLst>
                <a:tab pos="457200" algn="l"/>
                <a:tab pos="723900" algn="l"/>
                <a:tab pos="990600" algn="l"/>
              </a:tabLst>
            </a:pPr>
            <a:endParaRPr lang="en-US" dirty="0">
              <a:effectLst/>
              <a:ea typeface="Times New Roman" panose="02020603050405020304" pitchFamily="18" charset="0"/>
              <a:cs typeface="Arial" panose="020B0604020202020204" pitchFamily="34" charset="0"/>
            </a:endParaRPr>
          </a:p>
          <a:p>
            <a:pPr marL="0" marR="182880" lvl="0" indent="0" algn="just">
              <a:spcBef>
                <a:spcPts val="0"/>
              </a:spcBef>
              <a:spcAft>
                <a:spcPts val="300"/>
              </a:spcAft>
              <a:buNone/>
              <a:tabLst>
                <a:tab pos="457200" algn="l"/>
                <a:tab pos="723900" algn="l"/>
                <a:tab pos="990600" algn="l"/>
              </a:tabLst>
            </a:pPr>
            <a:endParaRPr lang="en-US" dirty="0">
              <a:effectLst/>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908215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FF59B7-DE24-C167-4855-39C397A38F96}"/>
              </a:ext>
            </a:extLst>
          </p:cNvPr>
          <p:cNvPicPr>
            <a:picLocks noChangeAspect="1"/>
          </p:cNvPicPr>
          <p:nvPr/>
        </p:nvPicPr>
        <p:blipFill>
          <a:blip r:embed="rId2">
            <a:duotone>
              <a:schemeClr val="bg2">
                <a:shade val="45000"/>
                <a:satMod val="135000"/>
              </a:schemeClr>
              <a:prstClr val="white"/>
            </a:duotone>
          </a:blip>
          <a:srcRect t="15730"/>
          <a:stretch/>
        </p:blipFill>
        <p:spPr>
          <a:xfrm>
            <a:off x="20" y="10"/>
            <a:ext cx="12191980" cy="5849801"/>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76AA81-B3D0-39CF-47DA-CDF33041ED0A}"/>
              </a:ext>
            </a:extLst>
          </p:cNvPr>
          <p:cNvSpPr>
            <a:spLocks noGrp="1"/>
          </p:cNvSpPr>
          <p:nvPr>
            <p:ph type="title"/>
          </p:nvPr>
        </p:nvSpPr>
        <p:spPr>
          <a:xfrm>
            <a:off x="838200" y="18255"/>
            <a:ext cx="10515600" cy="985355"/>
          </a:xfrm>
        </p:spPr>
        <p:txBody>
          <a:bodyPr>
            <a:normAutofit/>
          </a:bodyPr>
          <a:lstStyle/>
          <a:p>
            <a:pPr algn="ctr"/>
            <a:r>
              <a:rPr lang="en-US" b="1" dirty="0"/>
              <a:t>VACCINE PREVENTABLE DISEASES</a:t>
            </a:r>
          </a:p>
        </p:txBody>
      </p:sp>
      <p:graphicFrame>
        <p:nvGraphicFramePr>
          <p:cNvPr id="5" name="Content Placeholder 2">
            <a:extLst>
              <a:ext uri="{FF2B5EF4-FFF2-40B4-BE49-F238E27FC236}">
                <a16:creationId xmlns:a16="http://schemas.microsoft.com/office/drawing/2014/main" id="{A71AF610-C65D-3F26-07F8-7282A694575B}"/>
              </a:ext>
            </a:extLst>
          </p:cNvPr>
          <p:cNvGraphicFramePr>
            <a:graphicFrameLocks noGrp="1"/>
          </p:cNvGraphicFramePr>
          <p:nvPr>
            <p:ph idx="1"/>
            <p:extLst>
              <p:ext uri="{D42A27DB-BD31-4B8C-83A1-F6EECF244321}">
                <p14:modId xmlns:p14="http://schemas.microsoft.com/office/powerpoint/2010/main" val="3002177120"/>
              </p:ext>
            </p:extLst>
          </p:nvPr>
        </p:nvGraphicFramePr>
        <p:xfrm>
          <a:off x="308517" y="702527"/>
          <a:ext cx="11574966" cy="5452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48E65635-D809-2DF2-0AF5-E08C224E7787}"/>
              </a:ext>
            </a:extLst>
          </p:cNvPr>
          <p:cNvSpPr txBox="1"/>
          <p:nvPr/>
        </p:nvSpPr>
        <p:spPr>
          <a:xfrm>
            <a:off x="1222168" y="6041335"/>
            <a:ext cx="9747664" cy="646331"/>
          </a:xfrm>
          <a:prstGeom prst="rect">
            <a:avLst/>
          </a:prstGeom>
          <a:noFill/>
          <a:ln>
            <a:solidFill>
              <a:schemeClr val="tx1"/>
            </a:solidFill>
          </a:ln>
        </p:spPr>
        <p:txBody>
          <a:bodyPr wrap="square" rtlCol="0">
            <a:spAutoFit/>
          </a:bodyPr>
          <a:lstStyle/>
          <a:p>
            <a:pPr algn="ctr"/>
            <a:r>
              <a:rPr lang="en-US" dirty="0"/>
              <a:t>For information on how to join NYSIIS, (NYS Immunization Information System) to obtain vaccination information for children attending camp, please visit the UCDOH Children’s Camp Webpage</a:t>
            </a:r>
          </a:p>
        </p:txBody>
      </p:sp>
    </p:spTree>
    <p:extLst>
      <p:ext uri="{BB962C8B-B14F-4D97-AF65-F5344CB8AC3E}">
        <p14:creationId xmlns:p14="http://schemas.microsoft.com/office/powerpoint/2010/main" val="1127123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D648-43B1-4DC1-8CF4-ED65C3ED522B}"/>
              </a:ext>
            </a:extLst>
          </p:cNvPr>
          <p:cNvSpPr>
            <a:spLocks noGrp="1"/>
          </p:cNvSpPr>
          <p:nvPr>
            <p:ph type="title"/>
          </p:nvPr>
        </p:nvSpPr>
        <p:spPr/>
        <p:txBody>
          <a:bodyPr/>
          <a:lstStyle/>
          <a:p>
            <a:pPr algn="ctr"/>
            <a:r>
              <a:rPr lang="en-US" dirty="0">
                <a:latin typeface="Bernard MT Condensed" panose="02050806060905020404" pitchFamily="18" charset="0"/>
              </a:rPr>
              <a:t>What is with the MENINGITIS statement the DOH asks my overnight camp to show???</a:t>
            </a:r>
          </a:p>
        </p:txBody>
      </p:sp>
      <p:sp>
        <p:nvSpPr>
          <p:cNvPr id="3" name="Content Placeholder 2">
            <a:extLst>
              <a:ext uri="{FF2B5EF4-FFF2-40B4-BE49-F238E27FC236}">
                <a16:creationId xmlns:a16="http://schemas.microsoft.com/office/drawing/2014/main" id="{E9236EA3-C01B-67E0-AF55-18599BA4887D}"/>
              </a:ext>
            </a:extLst>
          </p:cNvPr>
          <p:cNvSpPr>
            <a:spLocks noGrp="1"/>
          </p:cNvSpPr>
          <p:nvPr>
            <p:ph idx="1"/>
          </p:nvPr>
        </p:nvSpPr>
        <p:spPr/>
        <p:txBody>
          <a:bodyPr>
            <a:normAutofit fontScale="85000" lnSpcReduction="20000"/>
          </a:bodyPr>
          <a:lstStyle/>
          <a:p>
            <a:pPr marL="0" indent="0">
              <a:buNone/>
            </a:pPr>
            <a:r>
              <a:rPr lang="en-US" dirty="0"/>
              <a:t>Well, Meningococcal Disease is a rare, but very serious illness caused by a type of bacteria called </a:t>
            </a:r>
            <a:r>
              <a:rPr lang="en-US" i="1" dirty="0"/>
              <a:t>Neisseria meningitidis</a:t>
            </a:r>
            <a:r>
              <a:rPr lang="en-US" dirty="0"/>
              <a:t>. Even if treated quickly, Meningococcal disease can cause long-term problems or be deadly.</a:t>
            </a:r>
          </a:p>
          <a:p>
            <a:pPr marL="0" indent="0">
              <a:buNone/>
            </a:pPr>
            <a:r>
              <a:rPr lang="en-US" dirty="0"/>
              <a:t>When someone has Meningococcal Meningitis, the tissue covering the brain and spinal cord becomes infected and swells. Symptoms of Meningococcal Meningitis include sudden onset of fever, headache, and stiff neck.</a:t>
            </a:r>
          </a:p>
          <a:p>
            <a:pPr marL="0" indent="0" algn="ctr">
              <a:buNone/>
            </a:pPr>
            <a:r>
              <a:rPr lang="en-US" b="1" dirty="0"/>
              <a:t>GETTING VACCINATED IS THE BEST WAY TO PREVENT MENINGOCOCCAL DISEASE!</a:t>
            </a:r>
          </a:p>
          <a:p>
            <a:pPr marL="0" indent="0">
              <a:buNone/>
            </a:pPr>
            <a:r>
              <a:rPr lang="en-US" dirty="0"/>
              <a:t>Meningococcal </a:t>
            </a:r>
            <a:r>
              <a:rPr lang="en-US" dirty="0" err="1"/>
              <a:t>Acwy</a:t>
            </a:r>
            <a:r>
              <a:rPr lang="en-US" dirty="0"/>
              <a:t> (MENACWY) vaccine is recommended at age 11/12 years, with a booster dose at age 16. In NYS, these vaccinations at their recommended ages, are required for school attendance. </a:t>
            </a:r>
          </a:p>
          <a:p>
            <a:pPr marL="0" indent="0">
              <a:buNone/>
            </a:pPr>
            <a:r>
              <a:rPr lang="en-US" dirty="0"/>
              <a:t>PLEASE NOTE: The NYSDOH does not recommend that campers receive either dose of MENACWY vaccine before the recommended ages. Students who are vaccinated before the recommended ages may need to have the doses repeated to attend school. </a:t>
            </a:r>
          </a:p>
        </p:txBody>
      </p:sp>
      <mc:AlternateContent xmlns:mc="http://schemas.openxmlformats.org/markup-compatibility/2006">
        <mc:Choice xmlns:am3d="http://schemas.microsoft.com/office/drawing/2017/model3d" Requires="am3d">
          <p:graphicFrame>
            <p:nvGraphicFramePr>
              <p:cNvPr id="6" name="3D Model 5" descr="Brain">
                <a:extLst>
                  <a:ext uri="{FF2B5EF4-FFF2-40B4-BE49-F238E27FC236}">
                    <a16:creationId xmlns:a16="http://schemas.microsoft.com/office/drawing/2014/main" id="{CCA96D09-DAD6-4380-8EE9-E19D7D19CE5F}"/>
                  </a:ext>
                </a:extLst>
              </p:cNvPr>
              <p:cNvGraphicFramePr>
                <a:graphicFrameLocks noChangeAspect="1"/>
              </p:cNvGraphicFramePr>
              <p:nvPr>
                <p:extLst>
                  <p:ext uri="{D42A27DB-BD31-4B8C-83A1-F6EECF244321}">
                    <p14:modId xmlns:p14="http://schemas.microsoft.com/office/powerpoint/2010/main" val="3313066894"/>
                  </p:ext>
                </p:extLst>
              </p:nvPr>
            </p:nvGraphicFramePr>
            <p:xfrm>
              <a:off x="10466196" y="5348598"/>
              <a:ext cx="1775207" cy="1509402"/>
            </p:xfrm>
            <a:graphic>
              <a:graphicData uri="http://schemas.microsoft.com/office/drawing/2017/model3d">
                <am3d:model3d r:embed="rId2">
                  <am3d:spPr>
                    <a:xfrm>
                      <a:off x="0" y="0"/>
                      <a:ext cx="1775207" cy="1509402"/>
                    </a:xfrm>
                    <a:prstGeom prst="rect">
                      <a:avLst/>
                    </a:prstGeom>
                  </am3d:spPr>
                  <am3d:camera>
                    <am3d:pos x="0" y="0" z="71845805"/>
                    <am3d:up dx="0" dy="36000000" dz="0"/>
                    <am3d:lookAt x="0" y="0" z="0"/>
                    <am3d:perspective fov="2700000"/>
                  </am3d:camera>
                  <am3d:trans>
                    <am3d:meterPerModelUnit n="1009047" d="1000000"/>
                    <am3d:preTrans dx="-67441" dy="-7461814" dz="-2071337"/>
                    <am3d:scale>
                      <am3d:sx n="1000000" d="1000000"/>
                      <am3d:sy n="1000000" d="1000000"/>
                      <am3d:sz n="1000000" d="1000000"/>
                    </am3d:scale>
                    <am3d:rot ax="8150481" ay="4998709" az="8162224"/>
                    <am3d:postTrans dx="0" dy="0" dz="0"/>
                  </am3d:trans>
                  <am3d:raster rName="Office3DRenderer" rVer="16.0.8326">
                    <am3d:blip r:embed="rId3"/>
                  </am3d:raster>
                  <am3d:objViewport viewportSz="266755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Brain">
                <a:extLst>
                  <a:ext uri="{FF2B5EF4-FFF2-40B4-BE49-F238E27FC236}">
                    <a16:creationId xmlns:a16="http://schemas.microsoft.com/office/drawing/2014/main" id="{CCA96D09-DAD6-4380-8EE9-E19D7D19CE5F}"/>
                  </a:ext>
                </a:extLst>
              </p:cNvPr>
              <p:cNvPicPr>
                <a:picLocks noGrp="1" noRot="1" noChangeAspect="1" noMove="1" noResize="1" noEditPoints="1" noAdjustHandles="1" noChangeArrowheads="1" noChangeShapeType="1" noCrop="1"/>
              </p:cNvPicPr>
              <p:nvPr/>
            </p:nvPicPr>
            <p:blipFill>
              <a:blip r:embed="rId3"/>
              <a:stretch>
                <a:fillRect/>
              </a:stretch>
            </p:blipFill>
            <p:spPr>
              <a:xfrm>
                <a:off x="10466196" y="5348598"/>
                <a:ext cx="1775207" cy="1509402"/>
              </a:xfrm>
              <a:prstGeom prst="rect">
                <a:avLst/>
              </a:prstGeom>
            </p:spPr>
          </p:pic>
        </mc:Fallback>
      </mc:AlternateContent>
    </p:spTree>
    <p:extLst>
      <p:ext uri="{BB962C8B-B14F-4D97-AF65-F5344CB8AC3E}">
        <p14:creationId xmlns:p14="http://schemas.microsoft.com/office/powerpoint/2010/main" val="1970311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49A8-BBE0-95A4-0112-75670E2730D9}"/>
              </a:ext>
            </a:extLst>
          </p:cNvPr>
          <p:cNvSpPr>
            <a:spLocks noGrp="1"/>
          </p:cNvSpPr>
          <p:nvPr>
            <p:ph type="title"/>
          </p:nvPr>
        </p:nvSpPr>
        <p:spPr>
          <a:xfrm>
            <a:off x="902804" y="377273"/>
            <a:ext cx="10386391" cy="986597"/>
          </a:xfrm>
        </p:spPr>
        <p:txBody>
          <a:bodyPr/>
          <a:lstStyle/>
          <a:p>
            <a:pPr algn="ctr"/>
            <a:r>
              <a:rPr lang="en-US" dirty="0">
                <a:latin typeface="Bernard MT Condensed" panose="02050806060905020404" pitchFamily="18" charset="0"/>
              </a:rPr>
              <a:t>MENINGITIS Parent Letter &amp; Response Form </a:t>
            </a:r>
          </a:p>
        </p:txBody>
      </p:sp>
      <p:sp>
        <p:nvSpPr>
          <p:cNvPr id="3" name="Content Placeholder 2">
            <a:extLst>
              <a:ext uri="{FF2B5EF4-FFF2-40B4-BE49-F238E27FC236}">
                <a16:creationId xmlns:a16="http://schemas.microsoft.com/office/drawing/2014/main" id="{C835CE55-A5B3-151C-F017-5FB08B70A916}"/>
              </a:ext>
            </a:extLst>
          </p:cNvPr>
          <p:cNvSpPr>
            <a:spLocks noGrp="1"/>
          </p:cNvSpPr>
          <p:nvPr>
            <p:ph idx="1"/>
          </p:nvPr>
        </p:nvSpPr>
        <p:spPr>
          <a:xfrm>
            <a:off x="673100" y="1497564"/>
            <a:ext cx="10845800" cy="4983163"/>
          </a:xfrm>
        </p:spPr>
        <p:txBody>
          <a:bodyPr>
            <a:normAutofit fontScale="70000" lnSpcReduction="20000"/>
          </a:bodyPr>
          <a:lstStyle/>
          <a:p>
            <a:pPr marL="0" indent="0">
              <a:buNone/>
            </a:pPr>
            <a:r>
              <a:rPr lang="en-US" dirty="0"/>
              <a:t>An overnight camp must provide parents/guardians of campers attending camp for seven (7) or more consecutive nights with written information about meningococcal meningitis and with a copy of an immunization response form that has been approved by the state commissioner of health.	     </a:t>
            </a:r>
            <a:r>
              <a:rPr lang="en-US" b="1" dirty="0"/>
              <a:t>THE WRITTEN STATEMENT MUST INCLUDE:</a:t>
            </a:r>
          </a:p>
          <a:p>
            <a:pPr marL="514350" indent="-514350">
              <a:buAutoNum type="alphaUcParenBoth"/>
            </a:pPr>
            <a:r>
              <a:rPr lang="en-US" b="1" dirty="0"/>
              <a:t>A description of Meningococcal meningitis and means of transmission;</a:t>
            </a:r>
          </a:p>
          <a:p>
            <a:pPr marL="514350" indent="-514350">
              <a:buAutoNum type="alphaUcParenBoth"/>
            </a:pPr>
            <a:r>
              <a:rPr lang="en-US" b="1" dirty="0"/>
              <a:t>The Benefits, risks and effectiveness of immunization; AND</a:t>
            </a:r>
          </a:p>
          <a:p>
            <a:pPr marL="514350" indent="-514350">
              <a:buAutoNum type="alphaUcParenBoth"/>
            </a:pPr>
            <a:r>
              <a:rPr lang="en-US" b="1" dirty="0"/>
              <a:t>The availability and estimated cost of immunization, including an indication of whether or not the camp offers Meningococcal Meningitis immunization services</a:t>
            </a:r>
          </a:p>
          <a:p>
            <a:pPr marL="0" indent="0">
              <a:buNone/>
            </a:pPr>
            <a:r>
              <a:rPr lang="en-US" b="1" dirty="0"/>
              <a:t>THE IMMUNIZATION RESPONSE FORM MUST BE SUBMITTED ANNUALLY, KEPT ON FILE AT CAMP, DOCUMENT THAT THE PARENT/GUARDIAN HAS RECEIVED AND REVIEWED THE MENINGOCOCCAL MENINGITIS INFORMATION AND CERTIFIES THAT EITHER:</a:t>
            </a:r>
          </a:p>
          <a:p>
            <a:pPr marL="514350" indent="-514350">
              <a:buAutoNum type="alphaUcParenBoth"/>
            </a:pPr>
            <a:r>
              <a:rPr lang="en-US" b="1" dirty="0"/>
              <a:t>The camper has been immunized against Meningococcal Meningitis within the past ten years, OR</a:t>
            </a:r>
          </a:p>
          <a:p>
            <a:pPr marL="514350" indent="-514350">
              <a:buAutoNum type="alphaUcParenBoth"/>
            </a:pPr>
            <a:r>
              <a:rPr lang="en-US" b="1" dirty="0"/>
              <a:t>The parent or guardian understands the risk of Meningococcal Meningitis and the benefits of immunization against Meningococcal meningitis</a:t>
            </a:r>
          </a:p>
          <a:p>
            <a:pPr marL="0" indent="0" algn="ctr">
              <a:buNone/>
            </a:pPr>
            <a:r>
              <a:rPr lang="en-US" b="1" dirty="0">
                <a:solidFill>
                  <a:srgbClr val="FF0000"/>
                </a:solidFill>
              </a:rPr>
              <a:t>MENINGOCOCCAL PARENT LETTER and the MENINGOCOCCAL RESPONSE FORM can be found on the UCDOH Camp Webpage.</a:t>
            </a:r>
          </a:p>
        </p:txBody>
      </p:sp>
      <p:sp>
        <p:nvSpPr>
          <p:cNvPr id="4" name="Star: 5 Points 3">
            <a:extLst>
              <a:ext uri="{FF2B5EF4-FFF2-40B4-BE49-F238E27FC236}">
                <a16:creationId xmlns:a16="http://schemas.microsoft.com/office/drawing/2014/main" id="{ED870A88-BBBB-2BA7-8DEC-7D297B57CB86}"/>
              </a:ext>
            </a:extLst>
          </p:cNvPr>
          <p:cNvSpPr/>
          <p:nvPr/>
        </p:nvSpPr>
        <p:spPr>
          <a:xfrm>
            <a:off x="597210" y="451827"/>
            <a:ext cx="611188" cy="598488"/>
          </a:xfrm>
          <a:prstGeom prst="star5">
            <a:avLst/>
          </a:prstGeom>
          <a:solidFill>
            <a:srgbClr val="FFC000"/>
          </a:solid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9991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6D574-71EF-E444-8224-4A988B16D219}"/>
              </a:ext>
            </a:extLst>
          </p:cNvPr>
          <p:cNvSpPr>
            <a:spLocks noGrp="1"/>
          </p:cNvSpPr>
          <p:nvPr>
            <p:ph type="title"/>
          </p:nvPr>
        </p:nvSpPr>
        <p:spPr>
          <a:xfrm>
            <a:off x="838200" y="365125"/>
            <a:ext cx="10515600" cy="1013101"/>
          </a:xfrm>
        </p:spPr>
        <p:txBody>
          <a:bodyPr/>
          <a:lstStyle/>
          <a:p>
            <a:pPr algn="ctr"/>
            <a:r>
              <a:rPr lang="en-US" b="1" dirty="0"/>
              <a:t>REQUIRED REPORTING FOR INJURY &amp; ILLNESS</a:t>
            </a:r>
          </a:p>
        </p:txBody>
      </p:sp>
      <p:sp>
        <p:nvSpPr>
          <p:cNvPr id="3" name="Content Placeholder 2">
            <a:extLst>
              <a:ext uri="{FF2B5EF4-FFF2-40B4-BE49-F238E27FC236}">
                <a16:creationId xmlns:a16="http://schemas.microsoft.com/office/drawing/2014/main" id="{43AC5823-CF3E-32E4-1ECB-924D8881841E}"/>
              </a:ext>
            </a:extLst>
          </p:cNvPr>
          <p:cNvSpPr>
            <a:spLocks noGrp="1"/>
          </p:cNvSpPr>
          <p:nvPr>
            <p:ph idx="1"/>
          </p:nvPr>
        </p:nvSpPr>
        <p:spPr>
          <a:xfrm>
            <a:off x="700755" y="1378226"/>
            <a:ext cx="10653045" cy="4996937"/>
          </a:xfrm>
        </p:spPr>
        <p:txBody>
          <a:bodyPr>
            <a:normAutofit fontScale="62500" lnSpcReduction="20000"/>
          </a:bodyPr>
          <a:lstStyle/>
          <a:p>
            <a:pPr marL="0" indent="0" algn="ctr">
              <a:buNone/>
            </a:pPr>
            <a:r>
              <a:rPr lang="en-US" b="1" dirty="0"/>
              <a:t>The following Injuries/Illnesses must be reported within 24 hours </a:t>
            </a:r>
          </a:p>
          <a:p>
            <a:pPr marL="0" indent="0">
              <a:buNone/>
            </a:pPr>
            <a:r>
              <a:rPr lang="en-US" dirty="0"/>
              <a:t>-Camper and staff injuries or illnesses which result in death or require resuscitation, admission to a hospital or the administration of epinephrine</a:t>
            </a:r>
          </a:p>
          <a:p>
            <a:pPr marL="0" indent="0">
              <a:buNone/>
            </a:pPr>
            <a:r>
              <a:rPr lang="en-US" dirty="0"/>
              <a:t>-Camper or staff exposures to animals potentially infected with rabies </a:t>
            </a:r>
          </a:p>
          <a:p>
            <a:pPr marL="0" indent="0">
              <a:buNone/>
            </a:pPr>
            <a:r>
              <a:rPr lang="en-US" dirty="0"/>
              <a:t>-Camper injuries to the eye, head, neck or spine which require referral to a hospital or other facility for medical treatment</a:t>
            </a:r>
          </a:p>
          <a:p>
            <a:pPr marL="0" indent="0">
              <a:buNone/>
            </a:pPr>
            <a:r>
              <a:rPr lang="en-US" dirty="0"/>
              <a:t>-Injuries where the camper sustains second or third degree burns to 5 percent or more of the body</a:t>
            </a:r>
          </a:p>
          <a:p>
            <a:pPr marL="0" indent="0">
              <a:buNone/>
            </a:pPr>
            <a:r>
              <a:rPr lang="en-US" dirty="0"/>
              <a:t>-Camper injuries that involve bone fractures or dislocations</a:t>
            </a:r>
          </a:p>
          <a:p>
            <a:pPr marL="0" indent="0">
              <a:buNone/>
            </a:pPr>
            <a:r>
              <a:rPr lang="en-US" dirty="0"/>
              <a:t>-Lacerations sustained by a camper which require sutures, staples, or medical glue</a:t>
            </a:r>
          </a:p>
          <a:p>
            <a:pPr marL="0" indent="0">
              <a:buNone/>
            </a:pPr>
            <a:r>
              <a:rPr lang="en-US" dirty="0"/>
              <a:t>-Camper physical or sexual abuse allegations</a:t>
            </a:r>
          </a:p>
          <a:p>
            <a:pPr marL="0" indent="0">
              <a:buNone/>
            </a:pPr>
            <a:r>
              <a:rPr lang="en-US" dirty="0"/>
              <a:t>-Camper and staff illnesses suspected of being water-, food- or air-borne or spread by contact</a:t>
            </a:r>
          </a:p>
          <a:p>
            <a:pPr marL="0" indent="0">
              <a:buNone/>
            </a:pPr>
            <a:endParaRPr lang="en-US" dirty="0"/>
          </a:p>
          <a:p>
            <a:pPr marL="0" indent="0" algn="ctr">
              <a:buNone/>
            </a:pPr>
            <a:r>
              <a:rPr lang="en-US" b="1" dirty="0"/>
              <a:t>See salmon-colored required reporting form in your application packet.</a:t>
            </a:r>
          </a:p>
          <a:p>
            <a:pPr marL="0" indent="0" algn="ctr">
              <a:buNone/>
            </a:pPr>
            <a:r>
              <a:rPr lang="en-US" b="1" dirty="0"/>
              <a:t>Report forms for all the above are posted on the UCDOH Camp Webpage.</a:t>
            </a:r>
          </a:p>
          <a:p>
            <a:pPr marL="0" indent="0" algn="ctr">
              <a:buNone/>
            </a:pPr>
            <a:r>
              <a:rPr lang="en-US" b="1" dirty="0"/>
              <a:t>An Injury/Illness logbook must also be kept on site and accessible for review during an in-session inspection. Failure to report any of the above Injuries or Illnesses will be cited on the inspection form and may result in enforcement.</a:t>
            </a:r>
          </a:p>
        </p:txBody>
      </p:sp>
      <p:pic>
        <p:nvPicPr>
          <p:cNvPr id="7" name="Picture 6" descr="Background pattern&#10;&#10;AI-generated content may be incorrect.">
            <a:extLst>
              <a:ext uri="{FF2B5EF4-FFF2-40B4-BE49-F238E27FC236}">
                <a16:creationId xmlns:a16="http://schemas.microsoft.com/office/drawing/2014/main" id="{AA761B38-D1ED-75A4-0EF7-4425BC4CFA1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1252416">
            <a:off x="9359188" y="2817845"/>
            <a:ext cx="2623846" cy="2379306"/>
          </a:xfrm>
          <a:prstGeom prst="rect">
            <a:avLst/>
          </a:prstGeom>
        </p:spPr>
      </p:pic>
    </p:spTree>
    <p:extLst>
      <p:ext uri="{BB962C8B-B14F-4D97-AF65-F5344CB8AC3E}">
        <p14:creationId xmlns:p14="http://schemas.microsoft.com/office/powerpoint/2010/main" val="155478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4984-3867-EBF3-72CB-4A67197561AA}"/>
              </a:ext>
            </a:extLst>
          </p:cNvPr>
          <p:cNvSpPr>
            <a:spLocks noGrp="1"/>
          </p:cNvSpPr>
          <p:nvPr>
            <p:ph type="title"/>
          </p:nvPr>
        </p:nvSpPr>
        <p:spPr/>
        <p:txBody>
          <a:bodyPr/>
          <a:lstStyle/>
          <a:p>
            <a:pPr algn="ctr"/>
            <a:r>
              <a:rPr lang="en-US" dirty="0"/>
              <a:t>MEDICATIONS AT CAMP- </a:t>
            </a:r>
            <a:br>
              <a:rPr lang="en-US" dirty="0"/>
            </a:br>
            <a:r>
              <a:rPr lang="en-US" dirty="0"/>
              <a:t>Collection, Storage &amp; Administration</a:t>
            </a:r>
          </a:p>
        </p:txBody>
      </p:sp>
      <p:sp>
        <p:nvSpPr>
          <p:cNvPr id="3" name="Content Placeholder 2">
            <a:extLst>
              <a:ext uri="{FF2B5EF4-FFF2-40B4-BE49-F238E27FC236}">
                <a16:creationId xmlns:a16="http://schemas.microsoft.com/office/drawing/2014/main" id="{B9683B6E-BC75-DE50-176D-3C97028FD4B3}"/>
              </a:ext>
            </a:extLst>
          </p:cNvPr>
          <p:cNvSpPr>
            <a:spLocks noGrp="1"/>
          </p:cNvSpPr>
          <p:nvPr>
            <p:ph idx="1"/>
          </p:nvPr>
        </p:nvSpPr>
        <p:spPr/>
        <p:txBody>
          <a:bodyPr>
            <a:normAutofit fontScale="92500" lnSpcReduction="20000"/>
          </a:bodyPr>
          <a:lstStyle/>
          <a:p>
            <a:pPr marL="0" indent="0">
              <a:buNone/>
            </a:pPr>
            <a:r>
              <a:rPr lang="en-US" b="1" dirty="0"/>
              <a:t>COLLECTION: </a:t>
            </a:r>
            <a:r>
              <a:rPr lang="en-US" dirty="0"/>
              <a:t>Medications should not be transported daily to and from camp. Parents/guardians should request the pharmacy provide two containers, one for home, and one for camp or they can use a pharmacy service that provides prepackaged daily medications.</a:t>
            </a:r>
          </a:p>
          <a:p>
            <a:pPr marL="0" indent="0">
              <a:buNone/>
            </a:pPr>
            <a:r>
              <a:rPr lang="en-US" dirty="0"/>
              <a:t>With the exception of Epinephrine Auto-injectors, prescription medication must be prescribed and dispensed to an individual. Camps may not maintain a bulk supply of prescription medications.</a:t>
            </a:r>
          </a:p>
          <a:p>
            <a:pPr marL="0" indent="0">
              <a:buNone/>
            </a:pPr>
            <a:r>
              <a:rPr lang="en-US" dirty="0"/>
              <a:t>Over the counter medication may be stockpiled but requires completed standing orders to be administered. </a:t>
            </a:r>
          </a:p>
          <a:p>
            <a:pPr marL="0" indent="0">
              <a:buNone/>
            </a:pPr>
            <a:r>
              <a:rPr lang="en-US" sz="2600" dirty="0"/>
              <a:t>Day camps – Many day camps choose to have parents come to camp during the day to administer medications as opposed to the camp having the responsibility of maintaining the medication.  As stated above, it is not ideal for day campers to have to transport medications daily.</a:t>
            </a:r>
          </a:p>
          <a:p>
            <a:pPr marL="0" indent="0">
              <a:buNone/>
            </a:pPr>
            <a:endParaRPr lang="en-US" dirty="0"/>
          </a:p>
        </p:txBody>
      </p:sp>
      <p:pic>
        <p:nvPicPr>
          <p:cNvPr id="10244" name="Picture 4" descr="Epi Pen Label | CarryNine | Stylish Epi Pen Skin - Clip Art Library">
            <a:extLst>
              <a:ext uri="{FF2B5EF4-FFF2-40B4-BE49-F238E27FC236}">
                <a16:creationId xmlns:a16="http://schemas.microsoft.com/office/drawing/2014/main" id="{F25C8F27-9A51-A747-670E-226D007BC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8807" y="5540120"/>
            <a:ext cx="1514007" cy="12736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97D6ACE-5A2C-5B45-9D39-E0EAF0B01295}"/>
              </a:ext>
            </a:extLst>
          </p:cNvPr>
          <p:cNvPicPr>
            <a:picLocks noChangeAspect="1"/>
          </p:cNvPicPr>
          <p:nvPr/>
        </p:nvPicPr>
        <p:blipFill>
          <a:blip r:embed="rId3"/>
          <a:stretch>
            <a:fillRect/>
          </a:stretch>
        </p:blipFill>
        <p:spPr>
          <a:xfrm>
            <a:off x="10285280" y="44192"/>
            <a:ext cx="1906720" cy="1273689"/>
          </a:xfrm>
          <a:prstGeom prst="rect">
            <a:avLst/>
          </a:prstGeom>
        </p:spPr>
      </p:pic>
    </p:spTree>
    <p:extLst>
      <p:ext uri="{BB962C8B-B14F-4D97-AF65-F5344CB8AC3E}">
        <p14:creationId xmlns:p14="http://schemas.microsoft.com/office/powerpoint/2010/main" val="2473305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D2627-D335-1A2C-773B-5CBAFD0AAF55}"/>
              </a:ext>
            </a:extLst>
          </p:cNvPr>
          <p:cNvSpPr>
            <a:spLocks noGrp="1"/>
          </p:cNvSpPr>
          <p:nvPr>
            <p:ph type="title"/>
          </p:nvPr>
        </p:nvSpPr>
        <p:spPr>
          <a:xfrm>
            <a:off x="838200" y="1"/>
            <a:ext cx="10515600" cy="1082841"/>
          </a:xfrm>
        </p:spPr>
        <p:txBody>
          <a:bodyPr/>
          <a:lstStyle/>
          <a:p>
            <a:r>
              <a:rPr lang="en-US" dirty="0"/>
              <a:t>MEDICATIONS continued</a:t>
            </a:r>
          </a:p>
        </p:txBody>
      </p:sp>
      <p:sp>
        <p:nvSpPr>
          <p:cNvPr id="3" name="Content Placeholder 2">
            <a:extLst>
              <a:ext uri="{FF2B5EF4-FFF2-40B4-BE49-F238E27FC236}">
                <a16:creationId xmlns:a16="http://schemas.microsoft.com/office/drawing/2014/main" id="{73491D99-80CE-BC5C-C9DF-9FBCEA1C1310}"/>
              </a:ext>
            </a:extLst>
          </p:cNvPr>
          <p:cNvSpPr>
            <a:spLocks noGrp="1"/>
          </p:cNvSpPr>
          <p:nvPr>
            <p:ph idx="1"/>
          </p:nvPr>
        </p:nvSpPr>
        <p:spPr>
          <a:xfrm>
            <a:off x="838198" y="1404436"/>
            <a:ext cx="10427322" cy="1940223"/>
          </a:xfrm>
        </p:spPr>
        <p:txBody>
          <a:bodyPr>
            <a:normAutofit fontScale="77500" lnSpcReduction="20000"/>
          </a:bodyPr>
          <a:lstStyle/>
          <a:p>
            <a:pPr marL="0" indent="0" algn="ctr">
              <a:buNone/>
            </a:pPr>
            <a:r>
              <a:rPr lang="en-US" b="1" dirty="0"/>
              <a:t>REPACKAGING OR RELABELING OF PRESCRIPTION MEDICATION IS PROHIBITED. </a:t>
            </a:r>
          </a:p>
          <a:p>
            <a:pPr marL="0" indent="0">
              <a:buNone/>
            </a:pPr>
            <a:r>
              <a:rPr lang="en-US" dirty="0"/>
              <a:t>This includes bulking of individual prescriptions for one patient. Prescription medications must be in their original containers with labels that include but is not limited to:</a:t>
            </a:r>
          </a:p>
          <a:p>
            <a:pPr marL="0" indent="0" algn="ctr">
              <a:buNone/>
            </a:pPr>
            <a:r>
              <a:rPr lang="en-US" dirty="0"/>
              <a:t>-Complete name of patient, date prescription filled, expiration date, directions for use, precautions (if any), and storage (if any), dispensing pharmacy name and address, name of physician prescribing medication.</a:t>
            </a:r>
          </a:p>
          <a:p>
            <a:pPr marL="0" indent="0">
              <a:buNone/>
            </a:pPr>
            <a:endParaRPr lang="en-US" dirty="0"/>
          </a:p>
        </p:txBody>
      </p:sp>
      <p:sp>
        <p:nvSpPr>
          <p:cNvPr id="5" name="TextBox 4">
            <a:extLst>
              <a:ext uri="{FF2B5EF4-FFF2-40B4-BE49-F238E27FC236}">
                <a16:creationId xmlns:a16="http://schemas.microsoft.com/office/drawing/2014/main" id="{0C4D8D77-3944-63C7-3DA5-30169AD1AEE7}"/>
              </a:ext>
            </a:extLst>
          </p:cNvPr>
          <p:cNvSpPr txBox="1"/>
          <p:nvPr/>
        </p:nvSpPr>
        <p:spPr>
          <a:xfrm>
            <a:off x="749919" y="3513342"/>
            <a:ext cx="10692161" cy="2554545"/>
          </a:xfrm>
          <a:prstGeom prst="rect">
            <a:avLst/>
          </a:prstGeom>
          <a:noFill/>
        </p:spPr>
        <p:txBody>
          <a:bodyPr wrap="square" rtlCol="0">
            <a:spAutoFit/>
          </a:bodyPr>
          <a:lstStyle/>
          <a:p>
            <a:r>
              <a:rPr lang="en-US" sz="2000" dirty="0"/>
              <a:t>Upon arrival at camp, campers and staff (who are housed with campers), must provide their medications (prescriptions and non-prescription/vitamins) to the camp’s health director or designee.</a:t>
            </a:r>
          </a:p>
          <a:p>
            <a:r>
              <a:rPr lang="en-US" sz="2000" dirty="0"/>
              <a:t>The health director will review licensed prescriber’s written orders and health histories to ensure required medication have been turned in and properly ordered. Any inconsistencies between health records and medications brought to camp shall be resolved by contacting the parent/guardian. Additional follow-up with the camper's physician may be necessary.</a:t>
            </a:r>
          </a:p>
          <a:p>
            <a:r>
              <a:rPr lang="en-US" sz="2000" dirty="0"/>
              <a:t>When transportation is provided to camp from a common pick-up point, all medications 		   will be collected prior to campers getting on the bus.</a:t>
            </a:r>
          </a:p>
        </p:txBody>
      </p:sp>
      <p:pic>
        <p:nvPicPr>
          <p:cNvPr id="6" name="Picture 5" descr="A picture containing indoor, bottle&#10;&#10;AI-generated content may be incorrect.">
            <a:extLst>
              <a:ext uri="{FF2B5EF4-FFF2-40B4-BE49-F238E27FC236}">
                <a16:creationId xmlns:a16="http://schemas.microsoft.com/office/drawing/2014/main" id="{1F035A6D-863D-680D-2F71-E8690D3C0DA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289136" y="48312"/>
            <a:ext cx="1882212" cy="1257659"/>
          </a:xfrm>
          <a:prstGeom prst="rect">
            <a:avLst/>
          </a:prstGeom>
        </p:spPr>
      </p:pic>
      <p:pic>
        <p:nvPicPr>
          <p:cNvPr id="7" name="Picture 6">
            <a:extLst>
              <a:ext uri="{FF2B5EF4-FFF2-40B4-BE49-F238E27FC236}">
                <a16:creationId xmlns:a16="http://schemas.microsoft.com/office/drawing/2014/main" id="{19054707-66BB-0527-31EB-5855B32372AD}"/>
              </a:ext>
            </a:extLst>
          </p:cNvPr>
          <p:cNvPicPr>
            <a:picLocks noChangeAspect="1"/>
          </p:cNvPicPr>
          <p:nvPr/>
        </p:nvPicPr>
        <p:blipFill>
          <a:blip r:embed="rId4"/>
          <a:stretch>
            <a:fillRect/>
          </a:stretch>
        </p:blipFill>
        <p:spPr>
          <a:xfrm>
            <a:off x="9945512" y="5365102"/>
            <a:ext cx="2246488" cy="1444568"/>
          </a:xfrm>
          <a:prstGeom prst="rect">
            <a:avLst/>
          </a:prstGeom>
        </p:spPr>
      </p:pic>
      <p:sp>
        <p:nvSpPr>
          <p:cNvPr id="8" name="TextBox 7">
            <a:extLst>
              <a:ext uri="{FF2B5EF4-FFF2-40B4-BE49-F238E27FC236}">
                <a16:creationId xmlns:a16="http://schemas.microsoft.com/office/drawing/2014/main" id="{0901420E-F1F5-EC44-EF80-587E742ACF87}"/>
              </a:ext>
            </a:extLst>
          </p:cNvPr>
          <p:cNvSpPr txBox="1"/>
          <p:nvPr/>
        </p:nvSpPr>
        <p:spPr>
          <a:xfrm>
            <a:off x="7763070" y="6376214"/>
            <a:ext cx="2667633" cy="307777"/>
          </a:xfrm>
          <a:prstGeom prst="rect">
            <a:avLst/>
          </a:prstGeom>
          <a:noFill/>
        </p:spPr>
        <p:txBody>
          <a:bodyPr wrap="square" rtlCol="0">
            <a:spAutoFit/>
          </a:bodyPr>
          <a:lstStyle/>
          <a:p>
            <a:r>
              <a:rPr lang="en-US" sz="1400" dirty="0"/>
              <a:t>Repackaging is prohibited .</a:t>
            </a:r>
          </a:p>
        </p:txBody>
      </p:sp>
    </p:spTree>
    <p:extLst>
      <p:ext uri="{BB962C8B-B14F-4D97-AF65-F5344CB8AC3E}">
        <p14:creationId xmlns:p14="http://schemas.microsoft.com/office/powerpoint/2010/main" val="3461251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Rectangle 6153">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2D30BC-8CA8-6B56-8A76-378A1B8EA7C7}"/>
              </a:ext>
            </a:extLst>
          </p:cNvPr>
          <p:cNvSpPr>
            <a:spLocks noGrp="1"/>
          </p:cNvSpPr>
          <p:nvPr>
            <p:ph type="title"/>
          </p:nvPr>
        </p:nvSpPr>
        <p:spPr>
          <a:xfrm>
            <a:off x="838199" y="168168"/>
            <a:ext cx="6797405" cy="1651404"/>
          </a:xfrm>
        </p:spPr>
        <p:txBody>
          <a:bodyPr>
            <a:normAutofit/>
          </a:bodyPr>
          <a:lstStyle/>
          <a:p>
            <a:r>
              <a:rPr lang="en-US" sz="4000" dirty="0"/>
              <a:t>MEDICATIONS continued</a:t>
            </a:r>
          </a:p>
        </p:txBody>
      </p:sp>
      <p:sp>
        <p:nvSpPr>
          <p:cNvPr id="3" name="Content Placeholder 2">
            <a:extLst>
              <a:ext uri="{FF2B5EF4-FFF2-40B4-BE49-F238E27FC236}">
                <a16:creationId xmlns:a16="http://schemas.microsoft.com/office/drawing/2014/main" id="{FF0D09F1-0752-AF48-128D-7CE85B36C832}"/>
              </a:ext>
            </a:extLst>
          </p:cNvPr>
          <p:cNvSpPr>
            <a:spLocks noGrp="1"/>
          </p:cNvSpPr>
          <p:nvPr>
            <p:ph idx="1"/>
          </p:nvPr>
        </p:nvSpPr>
        <p:spPr>
          <a:xfrm>
            <a:off x="597160" y="1707502"/>
            <a:ext cx="7038446" cy="4413212"/>
          </a:xfrm>
        </p:spPr>
        <p:txBody>
          <a:bodyPr>
            <a:normAutofit/>
          </a:bodyPr>
          <a:lstStyle/>
          <a:p>
            <a:pPr marL="0" indent="0">
              <a:buNone/>
            </a:pPr>
            <a:r>
              <a:rPr lang="en-US" sz="2000" b="1" dirty="0"/>
              <a:t>STORAGE: </a:t>
            </a:r>
            <a:r>
              <a:rPr lang="en-US" sz="2000" dirty="0"/>
              <a:t>All medications are to be stored per product directions (i.e., refrigerate, avoid excessive heat) and kept in a secure, </a:t>
            </a:r>
            <a:r>
              <a:rPr lang="en-US" sz="2000" b="1" dirty="0"/>
              <a:t>LOCKED</a:t>
            </a:r>
            <a:r>
              <a:rPr lang="en-US" sz="2000" dirty="0"/>
              <a:t>, area accessible only to the Camp Health Director/designated staff.</a:t>
            </a:r>
          </a:p>
          <a:p>
            <a:pPr marL="0" indent="0">
              <a:buNone/>
            </a:pPr>
            <a:r>
              <a:rPr lang="en-US" sz="2000" b="1" dirty="0"/>
              <a:t>Individuals that need emergency medications, such as an Epi-Pen or Inhaler, may carry the medications themselves. </a:t>
            </a:r>
            <a:r>
              <a:rPr lang="en-US" sz="2000" dirty="0"/>
              <a:t> If necessary, staff may be assigned to carry the medication; ensuring that the patient and medication always remain in close proximity.</a:t>
            </a:r>
          </a:p>
          <a:p>
            <a:pPr marL="0" indent="0">
              <a:buNone/>
            </a:pPr>
            <a:r>
              <a:rPr lang="en-US" sz="2000" b="1" dirty="0"/>
              <a:t>Controlled substances (narcotics) and syringes must be “double-locked” (i.e., locked in a box locked in a cabinet) and standard of best practice followed, including counting the controlled substances upon arrival and periodically thereafter.</a:t>
            </a:r>
          </a:p>
        </p:txBody>
      </p:sp>
      <p:pic>
        <p:nvPicPr>
          <p:cNvPr id="6148" name="Picture 4" descr="Regular Sized Rudy Laptop Sticker, Planner Stickers | Bob's Burgers">
            <a:extLst>
              <a:ext uri="{FF2B5EF4-FFF2-40B4-BE49-F238E27FC236}">
                <a16:creationId xmlns:a16="http://schemas.microsoft.com/office/drawing/2014/main" id="{81FE944C-3530-DED8-6C31-4F48F8C4F9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00603" y="168168"/>
            <a:ext cx="3989528" cy="316815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KYODOLED Locking Key Medicine Box,First Aid Key Safe Box with Lock,Key  Medication Storage Lock Box for Drugs Use, 13.9'' x 7.8'' x 8.6'' White">
            <a:extLst>
              <a:ext uri="{FF2B5EF4-FFF2-40B4-BE49-F238E27FC236}">
                <a16:creationId xmlns:a16="http://schemas.microsoft.com/office/drawing/2014/main" id="{F47011F2-B754-D450-DBC2-A831C50B1B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03055" y="3504492"/>
            <a:ext cx="3584624" cy="2813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374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CCFC5-29E9-2278-DA62-17A8532E95D1}"/>
              </a:ext>
            </a:extLst>
          </p:cNvPr>
          <p:cNvSpPr>
            <a:spLocks noGrp="1"/>
          </p:cNvSpPr>
          <p:nvPr>
            <p:ph type="title"/>
          </p:nvPr>
        </p:nvSpPr>
        <p:spPr>
          <a:xfrm>
            <a:off x="838200" y="183970"/>
            <a:ext cx="10515600" cy="1325563"/>
          </a:xfrm>
        </p:spPr>
        <p:txBody>
          <a:bodyPr/>
          <a:lstStyle/>
          <a:p>
            <a:r>
              <a:rPr lang="en-US" dirty="0"/>
              <a:t>MEDICATIONS continued</a:t>
            </a:r>
          </a:p>
        </p:txBody>
      </p:sp>
      <p:sp>
        <p:nvSpPr>
          <p:cNvPr id="3" name="Content Placeholder 2">
            <a:extLst>
              <a:ext uri="{FF2B5EF4-FFF2-40B4-BE49-F238E27FC236}">
                <a16:creationId xmlns:a16="http://schemas.microsoft.com/office/drawing/2014/main" id="{7BDC1F82-3519-2FDC-BAEC-B997832BECE7}"/>
              </a:ext>
            </a:extLst>
          </p:cNvPr>
          <p:cNvSpPr>
            <a:spLocks noGrp="1"/>
          </p:cNvSpPr>
          <p:nvPr>
            <p:ph idx="1"/>
          </p:nvPr>
        </p:nvSpPr>
        <p:spPr>
          <a:xfrm>
            <a:off x="838200" y="1302589"/>
            <a:ext cx="10515600" cy="4451230"/>
          </a:xfrm>
        </p:spPr>
        <p:txBody>
          <a:bodyPr>
            <a:normAutofit fontScale="92500" lnSpcReduction="10000"/>
          </a:bodyPr>
          <a:lstStyle/>
          <a:p>
            <a:pPr marL="0" indent="0">
              <a:buNone/>
            </a:pPr>
            <a:r>
              <a:rPr lang="en-US" b="1" dirty="0"/>
              <a:t>ADMINISTRATION: </a:t>
            </a:r>
            <a:r>
              <a:rPr lang="en-US" dirty="0"/>
              <a:t>When the parents/guardians are not available to administer medications, two options are available:</a:t>
            </a:r>
          </a:p>
          <a:p>
            <a:pPr marL="0" indent="0">
              <a:buNone/>
            </a:pPr>
            <a:r>
              <a:rPr lang="en-US" b="1" dirty="0"/>
              <a:t>Administration by a licensed health care practitioner (physicians, nurse practitioners, physician assistants, registered professional nurses, and licensed practical nurses) </a:t>
            </a:r>
          </a:p>
          <a:p>
            <a:pPr marL="0" indent="0">
              <a:buNone/>
            </a:pPr>
            <a:r>
              <a:rPr lang="en-US" b="1" dirty="0"/>
              <a:t>	0R</a:t>
            </a:r>
          </a:p>
          <a:p>
            <a:pPr marL="0" indent="0">
              <a:buNone/>
            </a:pPr>
            <a:r>
              <a:rPr lang="en-US" b="1" dirty="0"/>
              <a:t>Self-Administration</a:t>
            </a:r>
          </a:p>
          <a:p>
            <a:pPr marL="0" indent="0">
              <a:buNone/>
            </a:pPr>
            <a:r>
              <a:rPr lang="en-US" dirty="0"/>
              <a:t>An EMT employed by a children’s camp is not working for an established EMS and therefore cannot administer medications. </a:t>
            </a:r>
          </a:p>
          <a:p>
            <a:pPr marL="0" indent="0">
              <a:buNone/>
            </a:pPr>
            <a:r>
              <a:rPr lang="en-US" dirty="0"/>
              <a:t>First aid staff and staff without medical certification/license are prohibited from administering medication as well.</a:t>
            </a:r>
          </a:p>
        </p:txBody>
      </p:sp>
      <p:pic>
        <p:nvPicPr>
          <p:cNvPr id="5" name="Picture 4" descr="A close-up of a gavel&#10;&#10;Description automatically generated with medium confidence">
            <a:extLst>
              <a:ext uri="{FF2B5EF4-FFF2-40B4-BE49-F238E27FC236}">
                <a16:creationId xmlns:a16="http://schemas.microsoft.com/office/drawing/2014/main" id="{1EEBD721-78BB-BE2E-77F6-D521067CE36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7931" y="1929881"/>
            <a:ext cx="600269" cy="600269"/>
          </a:xfrm>
          <a:prstGeom prst="rect">
            <a:avLst/>
          </a:prstGeom>
        </p:spPr>
      </p:pic>
      <p:pic>
        <p:nvPicPr>
          <p:cNvPr id="6" name="Picture 5">
            <a:extLst>
              <a:ext uri="{FF2B5EF4-FFF2-40B4-BE49-F238E27FC236}">
                <a16:creationId xmlns:a16="http://schemas.microsoft.com/office/drawing/2014/main" id="{A70F862F-B72F-B9C7-D1C0-E4DA7C3248E3}"/>
              </a:ext>
            </a:extLst>
          </p:cNvPr>
          <p:cNvPicPr>
            <a:picLocks noChangeAspect="1"/>
          </p:cNvPicPr>
          <p:nvPr/>
        </p:nvPicPr>
        <p:blipFill>
          <a:blip r:embed="rId4"/>
          <a:stretch>
            <a:fillRect/>
          </a:stretch>
        </p:blipFill>
        <p:spPr>
          <a:xfrm>
            <a:off x="326483" y="3429000"/>
            <a:ext cx="603556" cy="597460"/>
          </a:xfrm>
          <a:prstGeom prst="rect">
            <a:avLst/>
          </a:prstGeom>
        </p:spPr>
      </p:pic>
    </p:spTree>
    <p:extLst>
      <p:ext uri="{BB962C8B-B14F-4D97-AF65-F5344CB8AC3E}">
        <p14:creationId xmlns:p14="http://schemas.microsoft.com/office/powerpoint/2010/main" val="2247622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5F8"/>
        </a:solidFill>
        <a:effectLst/>
      </p:bgPr>
    </p:bg>
    <p:spTree>
      <p:nvGrpSpPr>
        <p:cNvPr id="1" name=""/>
        <p:cNvGrpSpPr/>
        <p:nvPr/>
      </p:nvGrpSpPr>
      <p:grpSpPr>
        <a:xfrm>
          <a:off x="0" y="0"/>
          <a:ext cx="0" cy="0"/>
          <a:chOff x="0" y="0"/>
          <a:chExt cx="0" cy="0"/>
        </a:xfrm>
      </p:grpSpPr>
      <p:pic>
        <p:nvPicPr>
          <p:cNvPr id="1026" name="Picture 2" descr="Natural Resources Inventory">
            <a:extLst>
              <a:ext uri="{FF2B5EF4-FFF2-40B4-BE49-F238E27FC236}">
                <a16:creationId xmlns:a16="http://schemas.microsoft.com/office/drawing/2014/main" id="{04245584-4277-5413-967C-F75C4F809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9896" y="68366"/>
            <a:ext cx="4062104" cy="40536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0FD6E9-589D-17D7-C08F-2DE7BF0F94BF}"/>
              </a:ext>
            </a:extLst>
          </p:cNvPr>
          <p:cNvSpPr txBox="1"/>
          <p:nvPr/>
        </p:nvSpPr>
        <p:spPr>
          <a:xfrm>
            <a:off x="646177" y="816864"/>
            <a:ext cx="3676442" cy="6740307"/>
          </a:xfrm>
          <a:prstGeom prst="rect">
            <a:avLst/>
          </a:prstGeom>
          <a:noFill/>
        </p:spPr>
        <p:txBody>
          <a:bodyPr wrap="square" rtlCol="0">
            <a:spAutoFit/>
          </a:bodyPr>
          <a:lstStyle/>
          <a:p>
            <a:r>
              <a:rPr lang="en-US" dirty="0"/>
              <a:t>Dr. Eve Walter, PhD  </a:t>
            </a:r>
          </a:p>
          <a:p>
            <a:r>
              <a:rPr lang="en-US" dirty="0"/>
              <a:t>Public Health Director</a:t>
            </a:r>
          </a:p>
          <a:p>
            <a:r>
              <a:rPr lang="en-US" dirty="0"/>
              <a:t>845-340-3009</a:t>
            </a:r>
          </a:p>
          <a:p>
            <a:endParaRPr lang="en-US" dirty="0"/>
          </a:p>
          <a:p>
            <a:r>
              <a:rPr lang="en-US" dirty="0"/>
              <a:t>Laura Bell</a:t>
            </a:r>
          </a:p>
          <a:p>
            <a:r>
              <a:rPr lang="en-US" dirty="0"/>
              <a:t>Environmental Health Manager</a:t>
            </a:r>
          </a:p>
          <a:p>
            <a:r>
              <a:rPr lang="en-US" dirty="0">
                <a:hlinkClick r:id="rId3"/>
              </a:rPr>
              <a:t>lbel@co.ulster.ny.us</a:t>
            </a:r>
            <a:r>
              <a:rPr lang="en-US" dirty="0"/>
              <a:t> 845-340-3028</a:t>
            </a:r>
          </a:p>
          <a:p>
            <a:endParaRPr lang="en-US" dirty="0"/>
          </a:p>
          <a:p>
            <a:r>
              <a:rPr lang="en-US" dirty="0"/>
              <a:t>Jeffrey </a:t>
            </a:r>
            <a:r>
              <a:rPr lang="en-US" dirty="0" err="1"/>
              <a:t>DeKoskie</a:t>
            </a:r>
            <a:endParaRPr lang="en-US" dirty="0"/>
          </a:p>
          <a:p>
            <a:r>
              <a:rPr lang="en-US" dirty="0"/>
              <a:t>Senior Public Health Sanitarian</a:t>
            </a:r>
          </a:p>
          <a:p>
            <a:r>
              <a:rPr lang="en-US" dirty="0">
                <a:hlinkClick r:id="rId4"/>
              </a:rPr>
              <a:t>jdok@co.ulster.ny.us</a:t>
            </a:r>
            <a:r>
              <a:rPr lang="en-US" dirty="0"/>
              <a:t> 845-340-3033</a:t>
            </a:r>
          </a:p>
          <a:p>
            <a:endParaRPr lang="en-US" dirty="0"/>
          </a:p>
          <a:p>
            <a:r>
              <a:rPr lang="en-US" dirty="0"/>
              <a:t>Brianna Hafner</a:t>
            </a:r>
          </a:p>
          <a:p>
            <a:r>
              <a:rPr lang="en-US" dirty="0"/>
              <a:t>Public Health Sanitarian</a:t>
            </a:r>
          </a:p>
          <a:p>
            <a:r>
              <a:rPr lang="en-US" dirty="0">
                <a:hlinkClick r:id="rId5"/>
              </a:rPr>
              <a:t>bhaf@co.ulster.ny.us</a:t>
            </a:r>
            <a:r>
              <a:rPr lang="en-US" dirty="0"/>
              <a:t> 845-340-3019</a:t>
            </a:r>
          </a:p>
          <a:p>
            <a:endParaRPr lang="en-US" dirty="0"/>
          </a:p>
          <a:p>
            <a:r>
              <a:rPr lang="en-US" dirty="0"/>
              <a:t>Scott Scrodin</a:t>
            </a:r>
          </a:p>
          <a:p>
            <a:r>
              <a:rPr lang="en-US" dirty="0"/>
              <a:t>Public Health Sanitarian</a:t>
            </a:r>
          </a:p>
          <a:p>
            <a:r>
              <a:rPr lang="en-US" dirty="0">
                <a:hlinkClick r:id="rId6"/>
              </a:rPr>
              <a:t>sscr@co.ulster.ny.us</a:t>
            </a:r>
            <a:r>
              <a:rPr lang="en-US" dirty="0"/>
              <a:t> 845-340-3928</a:t>
            </a:r>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BAF1FED6-D389-52B2-EB59-AD416DD26A67}"/>
              </a:ext>
            </a:extLst>
          </p:cNvPr>
          <p:cNvSpPr txBox="1"/>
          <p:nvPr/>
        </p:nvSpPr>
        <p:spPr>
          <a:xfrm>
            <a:off x="4189563" y="753015"/>
            <a:ext cx="4617156" cy="923330"/>
          </a:xfrm>
          <a:prstGeom prst="rect">
            <a:avLst/>
          </a:prstGeom>
          <a:noFill/>
        </p:spPr>
        <p:txBody>
          <a:bodyPr wrap="square" rtlCol="0">
            <a:spAutoFit/>
          </a:bodyPr>
          <a:lstStyle/>
          <a:p>
            <a:r>
              <a:rPr lang="en-US" dirty="0"/>
              <a:t>Tim Rose P.E., BCEE, QEP, M.P.A. </a:t>
            </a:r>
          </a:p>
          <a:p>
            <a:r>
              <a:rPr lang="en-US" dirty="0"/>
              <a:t>Director of Environmental Services</a:t>
            </a:r>
          </a:p>
          <a:p>
            <a:r>
              <a:rPr lang="en-US" dirty="0"/>
              <a:t>845-340-3031</a:t>
            </a:r>
          </a:p>
        </p:txBody>
      </p:sp>
      <p:sp>
        <p:nvSpPr>
          <p:cNvPr id="4" name="TextBox 3">
            <a:extLst>
              <a:ext uri="{FF2B5EF4-FFF2-40B4-BE49-F238E27FC236}">
                <a16:creationId xmlns:a16="http://schemas.microsoft.com/office/drawing/2014/main" id="{BBA05950-B3C1-ED08-E0A4-0E24C3AAC4FF}"/>
              </a:ext>
            </a:extLst>
          </p:cNvPr>
          <p:cNvSpPr txBox="1"/>
          <p:nvPr/>
        </p:nvSpPr>
        <p:spPr>
          <a:xfrm>
            <a:off x="4189563" y="3586852"/>
            <a:ext cx="3102618" cy="1200329"/>
          </a:xfrm>
          <a:prstGeom prst="rect">
            <a:avLst/>
          </a:prstGeom>
          <a:noFill/>
        </p:spPr>
        <p:txBody>
          <a:bodyPr wrap="square" rtlCol="0">
            <a:spAutoFit/>
          </a:bodyPr>
          <a:lstStyle/>
          <a:p>
            <a:r>
              <a:rPr lang="en-US" b="1" dirty="0"/>
              <a:t>Ulster County Dept. of Health</a:t>
            </a:r>
          </a:p>
          <a:p>
            <a:r>
              <a:rPr lang="en-US" dirty="0"/>
              <a:t>Main- 845-340-3010</a:t>
            </a:r>
          </a:p>
          <a:p>
            <a:r>
              <a:rPr lang="en-US" dirty="0"/>
              <a:t>After Hours- 845-943-6104</a:t>
            </a:r>
          </a:p>
          <a:p>
            <a:r>
              <a:rPr lang="en-US" dirty="0"/>
              <a:t>Fax- 845-340-3045</a:t>
            </a:r>
          </a:p>
        </p:txBody>
      </p:sp>
      <p:sp>
        <p:nvSpPr>
          <p:cNvPr id="5" name="TextBox 4">
            <a:extLst>
              <a:ext uri="{FF2B5EF4-FFF2-40B4-BE49-F238E27FC236}">
                <a16:creationId xmlns:a16="http://schemas.microsoft.com/office/drawing/2014/main" id="{0018A0C8-DD8C-256B-DEB5-F80CA206B314}"/>
              </a:ext>
            </a:extLst>
          </p:cNvPr>
          <p:cNvSpPr txBox="1"/>
          <p:nvPr/>
        </p:nvSpPr>
        <p:spPr>
          <a:xfrm>
            <a:off x="4189563" y="5209607"/>
            <a:ext cx="5679125" cy="923330"/>
          </a:xfrm>
          <a:prstGeom prst="rect">
            <a:avLst/>
          </a:prstGeom>
          <a:noFill/>
        </p:spPr>
        <p:txBody>
          <a:bodyPr wrap="square" rtlCol="0">
            <a:spAutoFit/>
          </a:bodyPr>
          <a:lstStyle/>
          <a:p>
            <a:r>
              <a:rPr lang="en-US" b="1" dirty="0"/>
              <a:t>UCDOH Children’s Camp Webpage</a:t>
            </a:r>
          </a:p>
          <a:p>
            <a:endParaRPr lang="en-US" b="1" dirty="0"/>
          </a:p>
          <a:p>
            <a:r>
              <a:rPr lang="en-US" b="1" dirty="0"/>
              <a:t>https://ulstercountyny.gov/health/childrens-camps</a:t>
            </a:r>
          </a:p>
        </p:txBody>
      </p:sp>
    </p:spTree>
    <p:extLst>
      <p:ext uri="{BB962C8B-B14F-4D97-AF65-F5344CB8AC3E}">
        <p14:creationId xmlns:p14="http://schemas.microsoft.com/office/powerpoint/2010/main" val="22247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50E2-03FA-A016-568D-D768CAFC7EC7}"/>
              </a:ext>
            </a:extLst>
          </p:cNvPr>
          <p:cNvSpPr>
            <a:spLocks noGrp="1"/>
          </p:cNvSpPr>
          <p:nvPr>
            <p:ph type="title"/>
          </p:nvPr>
        </p:nvSpPr>
        <p:spPr>
          <a:xfrm>
            <a:off x="839788" y="0"/>
            <a:ext cx="9743906" cy="1011678"/>
          </a:xfrm>
        </p:spPr>
        <p:txBody>
          <a:bodyPr>
            <a:normAutofit/>
          </a:bodyPr>
          <a:lstStyle/>
          <a:p>
            <a:r>
              <a:rPr lang="en-US" dirty="0"/>
              <a:t>MEDICATION ADMINISTRATION continued</a:t>
            </a:r>
          </a:p>
        </p:txBody>
      </p:sp>
      <p:sp>
        <p:nvSpPr>
          <p:cNvPr id="3" name="Text Placeholder 2">
            <a:extLst>
              <a:ext uri="{FF2B5EF4-FFF2-40B4-BE49-F238E27FC236}">
                <a16:creationId xmlns:a16="http://schemas.microsoft.com/office/drawing/2014/main" id="{B3FBA4C0-F807-7F51-68D1-CF329D18C06E}"/>
              </a:ext>
            </a:extLst>
          </p:cNvPr>
          <p:cNvSpPr>
            <a:spLocks noGrp="1"/>
          </p:cNvSpPr>
          <p:nvPr>
            <p:ph type="body" idx="1"/>
          </p:nvPr>
        </p:nvSpPr>
        <p:spPr>
          <a:xfrm>
            <a:off x="833437" y="1011678"/>
            <a:ext cx="5183188" cy="719154"/>
          </a:xfrm>
          <a:ln w="38100">
            <a:solidFill>
              <a:srgbClr val="CBA9E5"/>
            </a:solidFill>
          </a:ln>
        </p:spPr>
        <p:txBody>
          <a:bodyPr>
            <a:normAutofit lnSpcReduction="10000"/>
          </a:bodyPr>
          <a:lstStyle/>
          <a:p>
            <a:pPr algn="ctr"/>
            <a:r>
              <a:rPr lang="en-US" dirty="0"/>
              <a:t>By LICENSED HEALTH CARE PRACTITIONER</a:t>
            </a:r>
          </a:p>
        </p:txBody>
      </p:sp>
      <p:sp>
        <p:nvSpPr>
          <p:cNvPr id="4" name="Content Placeholder 3">
            <a:extLst>
              <a:ext uri="{FF2B5EF4-FFF2-40B4-BE49-F238E27FC236}">
                <a16:creationId xmlns:a16="http://schemas.microsoft.com/office/drawing/2014/main" id="{F40B0D9B-B0B6-2ACC-34B1-C237E4B1802C}"/>
              </a:ext>
            </a:extLst>
          </p:cNvPr>
          <p:cNvSpPr>
            <a:spLocks noGrp="1"/>
          </p:cNvSpPr>
          <p:nvPr>
            <p:ph sz="half" idx="2"/>
          </p:nvPr>
        </p:nvSpPr>
        <p:spPr>
          <a:xfrm>
            <a:off x="836612" y="1730832"/>
            <a:ext cx="5180013" cy="5006398"/>
          </a:xfrm>
          <a:ln w="38100">
            <a:solidFill>
              <a:srgbClr val="CBA9E5"/>
            </a:solidFill>
          </a:ln>
        </p:spPr>
        <p:txBody>
          <a:bodyPr>
            <a:noAutofit/>
          </a:bodyPr>
          <a:lstStyle/>
          <a:p>
            <a:pPr marL="0" indent="0">
              <a:buNone/>
            </a:pPr>
            <a:r>
              <a:rPr lang="en-US" sz="1600" dirty="0"/>
              <a:t>Only a NYS-licensed health care practitioner may administer medications (prescription and over-the-counter) at a children's camp when following orders that are written specifically for an individual camper. A Licensed Practical Nurse (LPN) must work "under the direction" of a NYS licensed physician, other licensed health care provider or registered nurse. An LPN cannot legally assess a patient's/camper's condition. They can administer medications following a patient specific order; however, in the case of as needed orders, an LPN must first confer with the RN or licensed health care provider he/she is working "under the direction" of. For additional clarification or questions regarding licensed health care practitioner's scope of practice limitations, contact the NYS Education Department at (518) 474-3852 or visit their website: http://usny.nysed.gov/professionals/. </a:t>
            </a:r>
          </a:p>
          <a:p>
            <a:pPr marL="0" indent="0">
              <a:buNone/>
            </a:pPr>
            <a:r>
              <a:rPr lang="en-US" sz="1600" dirty="0"/>
              <a:t>Patient-specific written orders from and signed by a licensed prescriber, describing use of the medication, are required for a nurse to administer or to allow a camper to self-administer a medication (prescription and over the counter). Parental permission by itself is not sufficient.</a:t>
            </a:r>
          </a:p>
        </p:txBody>
      </p:sp>
      <p:sp>
        <p:nvSpPr>
          <p:cNvPr id="5" name="Text Placeholder 4">
            <a:extLst>
              <a:ext uri="{FF2B5EF4-FFF2-40B4-BE49-F238E27FC236}">
                <a16:creationId xmlns:a16="http://schemas.microsoft.com/office/drawing/2014/main" id="{EE4EAC23-FBD9-DC71-61C0-877718D67651}"/>
              </a:ext>
            </a:extLst>
          </p:cNvPr>
          <p:cNvSpPr>
            <a:spLocks noGrp="1"/>
          </p:cNvSpPr>
          <p:nvPr>
            <p:ph type="body" sz="quarter" idx="3"/>
          </p:nvPr>
        </p:nvSpPr>
        <p:spPr>
          <a:xfrm>
            <a:off x="6172200" y="1011678"/>
            <a:ext cx="5183188" cy="719154"/>
          </a:xfrm>
          <a:ln w="38100">
            <a:solidFill>
              <a:srgbClr val="00B050"/>
            </a:solidFill>
          </a:ln>
        </p:spPr>
        <p:txBody>
          <a:bodyPr>
            <a:normAutofit lnSpcReduction="10000"/>
          </a:bodyPr>
          <a:lstStyle/>
          <a:p>
            <a:pPr algn="ctr"/>
            <a:r>
              <a:rPr lang="en-US" dirty="0"/>
              <a:t>By SELF-ADMINISTRATION</a:t>
            </a:r>
          </a:p>
        </p:txBody>
      </p:sp>
      <p:sp>
        <p:nvSpPr>
          <p:cNvPr id="6" name="Content Placeholder 5">
            <a:extLst>
              <a:ext uri="{FF2B5EF4-FFF2-40B4-BE49-F238E27FC236}">
                <a16:creationId xmlns:a16="http://schemas.microsoft.com/office/drawing/2014/main" id="{55F016DC-FACD-6EBE-2863-5EA47B1978C1}"/>
              </a:ext>
            </a:extLst>
          </p:cNvPr>
          <p:cNvSpPr>
            <a:spLocks noGrp="1"/>
          </p:cNvSpPr>
          <p:nvPr>
            <p:ph sz="quarter" idx="4"/>
          </p:nvPr>
        </p:nvSpPr>
        <p:spPr>
          <a:xfrm>
            <a:off x="6172200" y="1730832"/>
            <a:ext cx="5183188" cy="5006398"/>
          </a:xfrm>
          <a:ln w="38100">
            <a:solidFill>
              <a:srgbClr val="00B050"/>
            </a:solidFill>
          </a:ln>
        </p:spPr>
        <p:txBody>
          <a:bodyPr>
            <a:normAutofit lnSpcReduction="10000"/>
          </a:bodyPr>
          <a:lstStyle/>
          <a:p>
            <a:pPr marL="0" indent="0">
              <a:buNone/>
            </a:pPr>
            <a:r>
              <a:rPr lang="en-US" sz="1600" dirty="0"/>
              <a:t>Self-administration of medications will only be allowed for those individuals determined to be "self-directed". Determination as to whether or not a camper should be considered for self-administration will be conducted by the health director or designee and will be based on the camper's ability to: </a:t>
            </a:r>
          </a:p>
          <a:p>
            <a:pPr marL="0" indent="0">
              <a:buNone/>
            </a:pPr>
            <a:r>
              <a:rPr lang="en-US" sz="1600" dirty="0"/>
              <a:t>· Identify the correct medication (e.g., color, shape), · Identify the purpose of the medication (e.g., to improve attention), </a:t>
            </a:r>
          </a:p>
          <a:p>
            <a:pPr marL="0" indent="0">
              <a:buNone/>
            </a:pPr>
            <a:r>
              <a:rPr lang="en-US" sz="1600" dirty="0"/>
              <a:t>· Determine that the correct dosage is being administered (e.g., one pill), </a:t>
            </a:r>
          </a:p>
          <a:p>
            <a:pPr marL="0" indent="0">
              <a:buNone/>
            </a:pPr>
            <a:r>
              <a:rPr lang="en-US" sz="1600" dirty="0"/>
              <a:t>· Identify the time the medication is needed (e.g., lunch time, before/after lunch), </a:t>
            </a:r>
          </a:p>
          <a:p>
            <a:pPr marL="0" indent="0">
              <a:buNone/>
            </a:pPr>
            <a:r>
              <a:rPr lang="en-US" sz="1600" dirty="0"/>
              <a:t>· Describe what will happen if medication is not taken (e.g., unable to pay attention), and </a:t>
            </a:r>
          </a:p>
          <a:p>
            <a:pPr marL="0" indent="0">
              <a:buNone/>
            </a:pPr>
            <a:r>
              <a:rPr lang="en-US" sz="1600" dirty="0"/>
              <a:t>· Refuse to take medication if camper has any concerns about its appropriateness. </a:t>
            </a:r>
          </a:p>
          <a:p>
            <a:pPr marL="0" indent="0">
              <a:buNone/>
            </a:pPr>
            <a:r>
              <a:rPr lang="en-US" sz="1600" dirty="0"/>
              <a:t>Camper will not be allowed to self-administer "as needed" medications, except for emergency medications such as inhalers and Epi-pens.</a:t>
            </a:r>
          </a:p>
        </p:txBody>
      </p:sp>
    </p:spTree>
    <p:extLst>
      <p:ext uri="{BB962C8B-B14F-4D97-AF65-F5344CB8AC3E}">
        <p14:creationId xmlns:p14="http://schemas.microsoft.com/office/powerpoint/2010/main" val="1772996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2683-D7E6-E40B-EA1D-E8556D858DEC}"/>
              </a:ext>
            </a:extLst>
          </p:cNvPr>
          <p:cNvSpPr>
            <a:spLocks noGrp="1"/>
          </p:cNvSpPr>
          <p:nvPr>
            <p:ph type="title"/>
          </p:nvPr>
        </p:nvSpPr>
        <p:spPr>
          <a:xfrm>
            <a:off x="838200" y="365126"/>
            <a:ext cx="10515600" cy="704550"/>
          </a:xfrm>
        </p:spPr>
        <p:txBody>
          <a:bodyPr/>
          <a:lstStyle/>
          <a:p>
            <a:r>
              <a:rPr lang="en-US" dirty="0"/>
              <a:t>MEDICATION ADMINISTRATION continued</a:t>
            </a:r>
          </a:p>
        </p:txBody>
      </p:sp>
      <p:sp>
        <p:nvSpPr>
          <p:cNvPr id="3" name="Content Placeholder 2">
            <a:extLst>
              <a:ext uri="{FF2B5EF4-FFF2-40B4-BE49-F238E27FC236}">
                <a16:creationId xmlns:a16="http://schemas.microsoft.com/office/drawing/2014/main" id="{A2775577-13D5-B309-84D6-FECC2481646B}"/>
              </a:ext>
            </a:extLst>
          </p:cNvPr>
          <p:cNvSpPr>
            <a:spLocks noGrp="1"/>
          </p:cNvSpPr>
          <p:nvPr>
            <p:ph idx="1"/>
          </p:nvPr>
        </p:nvSpPr>
        <p:spPr>
          <a:xfrm>
            <a:off x="838200" y="1239028"/>
            <a:ext cx="10515600" cy="4811394"/>
          </a:xfrm>
          <a:ln w="38100">
            <a:solidFill>
              <a:srgbClr val="00B050"/>
            </a:solidFill>
          </a:ln>
        </p:spPr>
        <p:txBody>
          <a:bodyPr>
            <a:normAutofit fontScale="47500" lnSpcReduction="20000"/>
          </a:bodyPr>
          <a:lstStyle/>
          <a:p>
            <a:pPr marL="0" indent="0">
              <a:buNone/>
            </a:pPr>
            <a:r>
              <a:rPr lang="en-US" sz="5100" dirty="0"/>
              <a:t>Self-Administration Procedures: </a:t>
            </a:r>
          </a:p>
          <a:p>
            <a:pPr marL="0" indent="0">
              <a:buNone/>
            </a:pPr>
            <a:r>
              <a:rPr lang="en-US" sz="4200" dirty="0"/>
              <a:t>· The camp health director, or designee trained by the health director in self-administration procedures, will keep a list of all campers in their charge requiring medications, the medication needed, time and dosage to be taken. The camper will be reminded each time when a scheduled dose is to be taken and will read or be read the name of the medication, dosage and other instructions for use. </a:t>
            </a:r>
          </a:p>
          <a:p>
            <a:pPr marL="0" indent="0">
              <a:buNone/>
            </a:pPr>
            <a:r>
              <a:rPr lang="en-US" sz="4200" dirty="0"/>
              <a:t>· At the time of self-administration, the health director or designee will verify who the camper is and that he or she has the correct medication, dosage and other use instructions. </a:t>
            </a:r>
          </a:p>
          <a:p>
            <a:pPr marL="0" indent="0">
              <a:buNone/>
            </a:pPr>
            <a:r>
              <a:rPr lang="en-US" sz="4200" dirty="0"/>
              <a:t>· Medication will be handed, in the original container, to the camper for self- administration. </a:t>
            </a:r>
            <a:r>
              <a:rPr lang="en-US" sz="4200" b="1" dirty="0"/>
              <a:t>Camp staff that are not licensed health care practitioners may not pour or dispense pills into containers for ingestion. </a:t>
            </a:r>
            <a:r>
              <a:rPr lang="en-US" sz="4200" dirty="0"/>
              <a:t>Staff that remove medication from the original container are administering medication. Staff may help a camper loosen the container cap, if necessary. </a:t>
            </a:r>
          </a:p>
          <a:p>
            <a:pPr marL="0" indent="0">
              <a:buNone/>
            </a:pPr>
            <a:r>
              <a:rPr lang="en-US" sz="4200" dirty="0"/>
              <a:t>· Administration of the medication will be witnessed and documented by noting (in the medical log or recipient's medical record) the names of the recipient, medication, dosage, witness, and the date and time self- administered. </a:t>
            </a:r>
          </a:p>
          <a:p>
            <a:pPr marL="0" indent="0">
              <a:buNone/>
            </a:pPr>
            <a:r>
              <a:rPr lang="en-US" sz="4200" dirty="0"/>
              <a:t>· Medication will be returned and properly stored.</a:t>
            </a:r>
          </a:p>
        </p:txBody>
      </p:sp>
      <p:pic>
        <p:nvPicPr>
          <p:cNvPr id="9218" name="Picture 2" descr="Rx Bottle Vector Art, Icons, and Graphics for Free Download">
            <a:extLst>
              <a:ext uri="{FF2B5EF4-FFF2-40B4-BE49-F238E27FC236}">
                <a16:creationId xmlns:a16="http://schemas.microsoft.com/office/drawing/2014/main" id="{D1B2DC76-A413-BDAA-BEAE-6FB752CD1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4211" y="5146942"/>
            <a:ext cx="1625600" cy="162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719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3384-7DD4-21E9-6A0F-B225A02065A0}"/>
              </a:ext>
            </a:extLst>
          </p:cNvPr>
          <p:cNvSpPr>
            <a:spLocks noGrp="1"/>
          </p:cNvSpPr>
          <p:nvPr>
            <p:ph type="title"/>
          </p:nvPr>
        </p:nvSpPr>
        <p:spPr>
          <a:xfrm>
            <a:off x="838200" y="167269"/>
            <a:ext cx="10515600" cy="1523419"/>
          </a:xfrm>
        </p:spPr>
        <p:txBody>
          <a:bodyPr/>
          <a:lstStyle/>
          <a:p>
            <a:pPr algn="ctr"/>
            <a:r>
              <a:rPr lang="en-US" b="1" dirty="0"/>
              <a:t>MANDATED REPORTING</a:t>
            </a:r>
          </a:p>
        </p:txBody>
      </p:sp>
      <p:sp>
        <p:nvSpPr>
          <p:cNvPr id="3" name="Content Placeholder 2">
            <a:extLst>
              <a:ext uri="{FF2B5EF4-FFF2-40B4-BE49-F238E27FC236}">
                <a16:creationId xmlns:a16="http://schemas.microsoft.com/office/drawing/2014/main" id="{4832E49A-E8A7-A591-89C9-D6DD7975C33F}"/>
              </a:ext>
            </a:extLst>
          </p:cNvPr>
          <p:cNvSpPr>
            <a:spLocks noGrp="1"/>
          </p:cNvSpPr>
          <p:nvPr>
            <p:ph idx="1"/>
          </p:nvPr>
        </p:nvSpPr>
        <p:spPr>
          <a:xfrm>
            <a:off x="838200" y="1162903"/>
            <a:ext cx="10223810" cy="2528151"/>
          </a:xfrm>
        </p:spPr>
        <p:txBody>
          <a:bodyPr>
            <a:normAutofit fontScale="85000" lnSpcReduction="20000"/>
          </a:bodyPr>
          <a:lstStyle/>
          <a:p>
            <a:pPr marL="0" indent="0">
              <a:buNone/>
            </a:pPr>
            <a:endParaRPr lang="en-US" dirty="0"/>
          </a:p>
          <a:p>
            <a:pPr marL="0" indent="0">
              <a:buNone/>
            </a:pPr>
            <a:r>
              <a:rPr lang="en-US" dirty="0"/>
              <a:t>You, as Directors of children’s camps </a:t>
            </a:r>
            <a:r>
              <a:rPr lang="en-US" b="1" dirty="0"/>
              <a:t>ARE</a:t>
            </a:r>
            <a:r>
              <a:rPr lang="en-US" dirty="0"/>
              <a:t> mandated reporters!</a:t>
            </a:r>
          </a:p>
          <a:p>
            <a:pPr marL="0" indent="0">
              <a:buNone/>
            </a:pPr>
            <a:r>
              <a:rPr lang="en-US" dirty="0"/>
              <a:t>NYS recognizes that certain professionals are specially equipped to fulfill the important role of mandated reporter of child abuse or maltreatment. Mandated reporters are required to report suspected child abuse or maltreatment when, in their professional capacity, they are presented with reasonable cause to suspect child abuse or maltreatment</a:t>
            </a:r>
          </a:p>
          <a:p>
            <a:pPr marL="0" indent="0">
              <a:buNone/>
            </a:pPr>
            <a:r>
              <a:rPr lang="en-US" dirty="0"/>
              <a:t>Allegation of Abuse Report Form DOH- 61 can be found on the UCDOH webpage.</a:t>
            </a:r>
          </a:p>
          <a:p>
            <a:pPr marL="0" indent="0">
              <a:buNone/>
            </a:pPr>
            <a:endParaRPr lang="en-US" dirty="0"/>
          </a:p>
        </p:txBody>
      </p:sp>
      <p:sp>
        <p:nvSpPr>
          <p:cNvPr id="6" name="Rectangle: Rounded Corners 5" descr="-Mandated reporters can participate in a 2-hour web-based online training course at any time, 24/7, provided by the Office of Children and Family Services at INSERT LINK HERE &#10;-The Ulster County Family and Child Advocacy Center, located at 51 Hurley Avenue, Kingston, also provides a free 40 minute training for Children’s Day and Overnight Camp staff. The training, Less is More, meets the NYSDOH requirement for training in Child Abuse Recognition and Prevention (DOH Subpart 7-2) To request more information or to schedule a training, please call the FCAC at (845) 334-5155 or contact Mary Trish Cina, Assistant Director of Services at maci@co.ulster.ny.us&#10;">
            <a:extLst>
              <a:ext uri="{FF2B5EF4-FFF2-40B4-BE49-F238E27FC236}">
                <a16:creationId xmlns:a16="http://schemas.microsoft.com/office/drawing/2014/main" id="{D7ADF808-ADFC-2E9F-4D39-9B614259A005}"/>
              </a:ext>
            </a:extLst>
          </p:cNvPr>
          <p:cNvSpPr/>
          <p:nvPr/>
        </p:nvSpPr>
        <p:spPr>
          <a:xfrm>
            <a:off x="838200" y="4383264"/>
            <a:ext cx="10515600" cy="20438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Mandated reporters can participate in a 2-hour web-based online training course at any time, 24/7, provided by the Office of Children and Family Services at </a:t>
            </a:r>
          </a:p>
          <a:p>
            <a:pPr algn="ctr"/>
            <a:r>
              <a:rPr lang="en-US" dirty="0">
                <a:solidFill>
                  <a:srgbClr val="FF0000"/>
                </a:solidFill>
              </a:rPr>
              <a:t>https://ocfs.ny.gov/programs/cps/mandated-reporter-training.php</a:t>
            </a:r>
            <a:endParaRPr lang="en-US" dirty="0"/>
          </a:p>
        </p:txBody>
      </p:sp>
    </p:spTree>
    <p:extLst>
      <p:ext uri="{BB962C8B-B14F-4D97-AF65-F5344CB8AC3E}">
        <p14:creationId xmlns:p14="http://schemas.microsoft.com/office/powerpoint/2010/main" val="855819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68D58-8DCD-8F0D-9484-DE1172252324}"/>
              </a:ext>
            </a:extLst>
          </p:cNvPr>
          <p:cNvSpPr>
            <a:spLocks noGrp="1"/>
          </p:cNvSpPr>
          <p:nvPr>
            <p:ph type="title"/>
          </p:nvPr>
        </p:nvSpPr>
        <p:spPr>
          <a:xfrm>
            <a:off x="838200" y="85727"/>
            <a:ext cx="10515599" cy="1174361"/>
          </a:xfrm>
        </p:spPr>
        <p:txBody>
          <a:bodyPr/>
          <a:lstStyle/>
          <a:p>
            <a:pPr algn="ctr"/>
            <a:r>
              <a:rPr lang="en-US" b="1" dirty="0"/>
              <a:t>TRIP SWIMMING AND AQUATICS DIRECTOR</a:t>
            </a:r>
          </a:p>
        </p:txBody>
      </p:sp>
      <p:sp>
        <p:nvSpPr>
          <p:cNvPr id="3" name="Content Placeholder 2">
            <a:extLst>
              <a:ext uri="{FF2B5EF4-FFF2-40B4-BE49-F238E27FC236}">
                <a16:creationId xmlns:a16="http://schemas.microsoft.com/office/drawing/2014/main" id="{585A160F-FDFC-FABA-8B6B-56D96AB5A2BC}"/>
              </a:ext>
            </a:extLst>
          </p:cNvPr>
          <p:cNvSpPr>
            <a:spLocks noGrp="1"/>
          </p:cNvSpPr>
          <p:nvPr>
            <p:ph idx="1"/>
          </p:nvPr>
        </p:nvSpPr>
        <p:spPr>
          <a:xfrm>
            <a:off x="6771190" y="4571999"/>
            <a:ext cx="4582609" cy="1604963"/>
          </a:xfrm>
        </p:spPr>
        <p:txBody>
          <a:bodyPr>
            <a:normAutofit/>
          </a:bodyPr>
          <a:lstStyle/>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091E4366-45E1-5459-8ACA-9804A4C385A0}"/>
              </a:ext>
            </a:extLst>
          </p:cNvPr>
          <p:cNvSpPr txBox="1"/>
          <p:nvPr/>
        </p:nvSpPr>
        <p:spPr>
          <a:xfrm>
            <a:off x="1356166" y="1355983"/>
            <a:ext cx="9479666"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gradFill>
          <a:ln w="28575">
            <a:solidFill>
              <a:schemeClr val="accent1">
                <a:lumMod val="75000"/>
              </a:schemeClr>
            </a:solidFill>
          </a:ln>
        </p:spPr>
        <p:txBody>
          <a:bodyPr wrap="square" rtlCol="0">
            <a:spAutoFit/>
          </a:bodyPr>
          <a:lstStyle/>
          <a:p>
            <a:pPr marL="0" indent="0" algn="ctr">
              <a:buNone/>
            </a:pPr>
            <a:r>
              <a:rPr lang="en-US" b="1" dirty="0"/>
              <a:t>IF YOUR CAMP PLANS ON SWIMMING, EVEN FOR A 1-DAY FIELD TRIP, YOU ARE REQUIRED TO HAVE AN APPROVED CAMP TRIP SWIMMING SAFETY PLAN APPENDIX ON FILE AND A CERTIFIED AQUATICS DIRECTOR!</a:t>
            </a:r>
          </a:p>
        </p:txBody>
      </p:sp>
      <p:sp>
        <p:nvSpPr>
          <p:cNvPr id="6" name="TextBox 5">
            <a:extLst>
              <a:ext uri="{FF2B5EF4-FFF2-40B4-BE49-F238E27FC236}">
                <a16:creationId xmlns:a16="http://schemas.microsoft.com/office/drawing/2014/main" id="{9D9BE9FA-4522-4DA5-DBBC-90EE7C8FA084}"/>
              </a:ext>
            </a:extLst>
          </p:cNvPr>
          <p:cNvSpPr txBox="1"/>
          <p:nvPr/>
        </p:nvSpPr>
        <p:spPr>
          <a:xfrm>
            <a:off x="290497" y="2788150"/>
            <a:ext cx="11641872" cy="147732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w="28575">
            <a:solidFill>
              <a:schemeClr val="accent1">
                <a:lumMod val="75000"/>
              </a:schemeClr>
            </a:solidFill>
          </a:ln>
        </p:spPr>
        <p:txBody>
          <a:bodyPr wrap="square" rtlCol="0">
            <a:spAutoFit/>
          </a:bodyPr>
          <a:lstStyle/>
          <a:p>
            <a:pPr marL="0" indent="0">
              <a:buNone/>
            </a:pPr>
            <a:r>
              <a:rPr lang="en-US" dirty="0"/>
              <a:t>A Camp Aquatics Director must oversee all swimming activities that occur at swimming pools and bathing beaches operated as part of a children’s camp.</a:t>
            </a:r>
          </a:p>
          <a:p>
            <a:pPr marL="0" indent="0">
              <a:buNone/>
            </a:pPr>
            <a:r>
              <a:rPr lang="en-US" dirty="0"/>
              <a:t>	-when swimming is onsite, this person shall supervise lifeguards and other required staff during swimming activities and implement the camp safety plan and oversee all aspects of the buddy check</a:t>
            </a:r>
          </a:p>
          <a:p>
            <a:pPr marL="0" indent="0">
              <a:buNone/>
            </a:pPr>
            <a:r>
              <a:rPr lang="en-US" dirty="0"/>
              <a:t>	-when swimming is offsite, they must implement the camp safety plan and oversee all aspects of the buddy check</a:t>
            </a:r>
          </a:p>
        </p:txBody>
      </p:sp>
      <p:sp>
        <p:nvSpPr>
          <p:cNvPr id="7" name="TextBox 6">
            <a:extLst>
              <a:ext uri="{FF2B5EF4-FFF2-40B4-BE49-F238E27FC236}">
                <a16:creationId xmlns:a16="http://schemas.microsoft.com/office/drawing/2014/main" id="{1D36E65A-14B6-FBC5-49F8-731B0006C654}"/>
              </a:ext>
            </a:extLst>
          </p:cNvPr>
          <p:cNvSpPr txBox="1"/>
          <p:nvPr/>
        </p:nvSpPr>
        <p:spPr>
          <a:xfrm>
            <a:off x="3160371" y="4774315"/>
            <a:ext cx="5902123"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gradFill>
          <a:ln w="28575">
            <a:solidFill>
              <a:schemeClr val="accent1">
                <a:lumMod val="75000"/>
              </a:schemeClr>
            </a:solidFill>
          </a:ln>
        </p:spPr>
        <p:txBody>
          <a:bodyPr wrap="square" rtlCol="0">
            <a:spAutoFit/>
          </a:bodyPr>
          <a:lstStyle/>
          <a:p>
            <a:pPr marL="0" indent="0" algn="ctr">
              <a:buNone/>
            </a:pPr>
            <a:r>
              <a:rPr lang="en-US" dirty="0"/>
              <a:t>Although the Lifeguard Management class is only being offered online, certifications must be accompanied by a separate certification or statement from the instructor indicating an </a:t>
            </a:r>
            <a:r>
              <a:rPr lang="en-US" dirty="0">
                <a:solidFill>
                  <a:srgbClr val="FF0000"/>
                </a:solidFill>
              </a:rPr>
              <a:t>i</a:t>
            </a:r>
            <a:r>
              <a:rPr lang="en-US" u="sng" dirty="0">
                <a:solidFill>
                  <a:srgbClr val="FF0000"/>
                </a:solidFill>
              </a:rPr>
              <a:t>n-person</a:t>
            </a:r>
            <a:r>
              <a:rPr lang="en-US" dirty="0"/>
              <a:t> testing session</a:t>
            </a:r>
          </a:p>
        </p:txBody>
      </p:sp>
    </p:spTree>
    <p:extLst>
      <p:ext uri="{BB962C8B-B14F-4D97-AF65-F5344CB8AC3E}">
        <p14:creationId xmlns:p14="http://schemas.microsoft.com/office/powerpoint/2010/main" val="3581074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C6ADA-EC17-6976-5464-DA768BB2B513}"/>
              </a:ext>
            </a:extLst>
          </p:cNvPr>
          <p:cNvSpPr>
            <a:spLocks noGrp="1"/>
          </p:cNvSpPr>
          <p:nvPr>
            <p:ph type="title"/>
          </p:nvPr>
        </p:nvSpPr>
        <p:spPr>
          <a:xfrm>
            <a:off x="838200" y="18255"/>
            <a:ext cx="10515600" cy="1325563"/>
          </a:xfrm>
        </p:spPr>
        <p:txBody>
          <a:bodyPr/>
          <a:lstStyle/>
          <a:p>
            <a:pPr algn="ctr"/>
            <a:r>
              <a:rPr lang="en-US" b="1" dirty="0"/>
              <a:t>AQUATICS DIRECTOR</a:t>
            </a:r>
          </a:p>
        </p:txBody>
      </p:sp>
      <p:sp>
        <p:nvSpPr>
          <p:cNvPr id="3" name="Content Placeholder 2">
            <a:extLst>
              <a:ext uri="{FF2B5EF4-FFF2-40B4-BE49-F238E27FC236}">
                <a16:creationId xmlns:a16="http://schemas.microsoft.com/office/drawing/2014/main" id="{31F6E1DF-CFA8-2A6B-3BC1-B7F036B555F7}"/>
              </a:ext>
            </a:extLst>
          </p:cNvPr>
          <p:cNvSpPr>
            <a:spLocks noGrp="1"/>
          </p:cNvSpPr>
          <p:nvPr>
            <p:ph idx="1"/>
          </p:nvPr>
        </p:nvSpPr>
        <p:spPr>
          <a:xfrm>
            <a:off x="1016950" y="4711953"/>
            <a:ext cx="10007125" cy="1466067"/>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gradFill>
          <a:ln w="28575">
            <a:solidFill>
              <a:schemeClr val="tx1"/>
            </a:solidFill>
          </a:ln>
        </p:spPr>
        <p:txBody>
          <a:bodyPr>
            <a:normAutofit/>
          </a:bodyPr>
          <a:lstStyle/>
          <a:p>
            <a:pPr marL="0" indent="0">
              <a:buNone/>
            </a:pPr>
            <a:r>
              <a:rPr lang="en-US" sz="1800" dirty="0"/>
              <a:t>-Annually review and document the review of a camp’s safety plan for swimming</a:t>
            </a:r>
          </a:p>
          <a:p>
            <a:pPr marL="0" indent="0" algn="ctr">
              <a:buNone/>
            </a:pPr>
            <a:r>
              <a:rPr lang="en-US" sz="1800" b="1" dirty="0"/>
              <a:t>EXAMPLE: I ________, the aquatics director for camp ________, have reviewed the camp safety plan and will operate the aquatics program accordingly. </a:t>
            </a:r>
          </a:p>
          <a:p>
            <a:pPr marL="0" indent="0" algn="ctr">
              <a:buNone/>
            </a:pPr>
            <a:r>
              <a:rPr lang="en-US" sz="1800" b="1" dirty="0"/>
              <a:t>Date _____.</a:t>
            </a:r>
          </a:p>
          <a:p>
            <a:pPr marL="0" indent="0">
              <a:buNone/>
            </a:pPr>
            <a:endParaRPr lang="en-US" dirty="0"/>
          </a:p>
        </p:txBody>
      </p:sp>
      <p:sp>
        <p:nvSpPr>
          <p:cNvPr id="6" name="TextBox 5">
            <a:extLst>
              <a:ext uri="{FF2B5EF4-FFF2-40B4-BE49-F238E27FC236}">
                <a16:creationId xmlns:a16="http://schemas.microsoft.com/office/drawing/2014/main" id="{673C86CB-FF77-AFF1-465A-491ED3FE957C}"/>
              </a:ext>
            </a:extLst>
          </p:cNvPr>
          <p:cNvSpPr txBox="1"/>
          <p:nvPr/>
        </p:nvSpPr>
        <p:spPr>
          <a:xfrm>
            <a:off x="4047281" y="1064872"/>
            <a:ext cx="4097438"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gradFill>
          <a:ln w="28575">
            <a:solidFill>
              <a:schemeClr val="tx1"/>
            </a:solidFill>
          </a:ln>
        </p:spPr>
        <p:txBody>
          <a:bodyPr wrap="square" rtlCol="0">
            <a:spAutoFit/>
          </a:bodyPr>
          <a:lstStyle/>
          <a:p>
            <a:pPr algn="ctr"/>
            <a:r>
              <a:rPr lang="en-US" b="1" dirty="0"/>
              <a:t>THE CAMP AQUATICS DIRECTOR MUST:</a:t>
            </a:r>
          </a:p>
        </p:txBody>
      </p:sp>
      <p:sp>
        <p:nvSpPr>
          <p:cNvPr id="15" name="TextBox 14">
            <a:extLst>
              <a:ext uri="{FF2B5EF4-FFF2-40B4-BE49-F238E27FC236}">
                <a16:creationId xmlns:a16="http://schemas.microsoft.com/office/drawing/2014/main" id="{1A322B0D-3D78-FB40-6859-EBC4DBECFD4F}"/>
              </a:ext>
            </a:extLst>
          </p:cNvPr>
          <p:cNvSpPr txBox="1"/>
          <p:nvPr/>
        </p:nvSpPr>
        <p:spPr>
          <a:xfrm>
            <a:off x="1016950" y="1701478"/>
            <a:ext cx="10007125" cy="203132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gradFill>
          <a:ln w="28575">
            <a:solidFill>
              <a:schemeClr val="tx1"/>
            </a:solidFill>
          </a:ln>
        </p:spPr>
        <p:txBody>
          <a:bodyPr wrap="square" rtlCol="0">
            <a:spAutoFit/>
          </a:bodyPr>
          <a:lstStyle/>
          <a:p>
            <a:pPr marL="0" indent="0">
              <a:buNone/>
            </a:pPr>
            <a:r>
              <a:rPr lang="en-US" dirty="0"/>
              <a:t>-Be at least 21 years of age and have a minimum of:</a:t>
            </a:r>
          </a:p>
          <a:p>
            <a:pPr marL="0" indent="0">
              <a:buNone/>
            </a:pPr>
            <a:r>
              <a:rPr lang="en-US" dirty="0"/>
              <a:t>	-one season of previous experience as a camp aquatics director at a NYS children’s camp; OR</a:t>
            </a:r>
          </a:p>
          <a:p>
            <a:pPr marL="0" indent="0">
              <a:buNone/>
            </a:pPr>
            <a:r>
              <a:rPr lang="en-US" dirty="0"/>
              <a:t>	-two seasons of previous experience consisting of at least 12 weeks as a children’s camp 			lifeguard which had more than one lifeguard supervising it at a time; OR</a:t>
            </a:r>
          </a:p>
          <a:p>
            <a:pPr marL="0" indent="0">
              <a:buNone/>
            </a:pPr>
            <a:r>
              <a:rPr lang="en-US" dirty="0"/>
              <a:t>	-18 weeks of previous experience as a lifeguard at a swimming pool or bathing beach, which 		had more than one lifeguard supervising it at a time</a:t>
            </a:r>
          </a:p>
          <a:p>
            <a:pPr marL="0" indent="0">
              <a:buNone/>
            </a:pPr>
            <a:r>
              <a:rPr lang="en-US" sz="1400" dirty="0"/>
              <a:t>*you do not need a current Lifeguard certification.</a:t>
            </a:r>
          </a:p>
        </p:txBody>
      </p:sp>
      <p:sp>
        <p:nvSpPr>
          <p:cNvPr id="17" name="TextBox 16">
            <a:extLst>
              <a:ext uri="{FF2B5EF4-FFF2-40B4-BE49-F238E27FC236}">
                <a16:creationId xmlns:a16="http://schemas.microsoft.com/office/drawing/2014/main" id="{347E93E8-818E-9CCC-82FB-D97734111DB0}"/>
              </a:ext>
            </a:extLst>
          </p:cNvPr>
          <p:cNvSpPr txBox="1"/>
          <p:nvPr/>
        </p:nvSpPr>
        <p:spPr>
          <a:xfrm>
            <a:off x="1016950" y="3895905"/>
            <a:ext cx="10007125"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gradFill>
          <a:ln w="28575">
            <a:solidFill>
              <a:schemeClr val="tx1"/>
            </a:solidFill>
          </a:ln>
        </p:spPr>
        <p:txBody>
          <a:bodyPr wrap="square" rtlCol="0">
            <a:spAutoFit/>
          </a:bodyPr>
          <a:lstStyle/>
          <a:p>
            <a:pPr marL="0" indent="0">
              <a:buNone/>
            </a:pPr>
            <a:r>
              <a:rPr lang="en-US" dirty="0"/>
              <a:t>-Hold an accepted and current cardiopulmonary resuscitation (CPR) certificate as listed on the Fact Sheet</a:t>
            </a:r>
          </a:p>
        </p:txBody>
      </p:sp>
      <p:sp>
        <p:nvSpPr>
          <p:cNvPr id="23" name="Star: 5 Points 22">
            <a:extLst>
              <a:ext uri="{FF2B5EF4-FFF2-40B4-BE49-F238E27FC236}">
                <a16:creationId xmlns:a16="http://schemas.microsoft.com/office/drawing/2014/main" id="{2BB46CEF-6001-0717-78F7-2F8F49FD58E4}"/>
              </a:ext>
            </a:extLst>
          </p:cNvPr>
          <p:cNvSpPr/>
          <p:nvPr/>
        </p:nvSpPr>
        <p:spPr>
          <a:xfrm rot="1132653">
            <a:off x="10382422" y="5510808"/>
            <a:ext cx="473117" cy="398424"/>
          </a:xfrm>
          <a:prstGeom prst="star5">
            <a:avLst/>
          </a:prstGeom>
          <a:solidFill>
            <a:srgbClr val="FFC000"/>
          </a:solid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730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C3E4-BAC9-3BE9-A342-95B440434717}"/>
              </a:ext>
            </a:extLst>
          </p:cNvPr>
          <p:cNvSpPr>
            <a:spLocks noGrp="1"/>
          </p:cNvSpPr>
          <p:nvPr>
            <p:ph type="title"/>
          </p:nvPr>
        </p:nvSpPr>
        <p:spPr>
          <a:xfrm>
            <a:off x="838200" y="1"/>
            <a:ext cx="10515600" cy="1690688"/>
          </a:xfrm>
        </p:spPr>
        <p:txBody>
          <a:bodyPr/>
          <a:lstStyle/>
          <a:p>
            <a:pPr algn="ctr"/>
            <a:r>
              <a:rPr lang="en-US" b="1" dirty="0"/>
              <a:t>AQUATICS DIRECTOR continued</a:t>
            </a:r>
          </a:p>
        </p:txBody>
      </p:sp>
      <p:sp>
        <p:nvSpPr>
          <p:cNvPr id="3" name="Content Placeholder 2">
            <a:extLst>
              <a:ext uri="{FF2B5EF4-FFF2-40B4-BE49-F238E27FC236}">
                <a16:creationId xmlns:a16="http://schemas.microsoft.com/office/drawing/2014/main" id="{4BBAB32F-4792-2933-6B8A-C41671547186}"/>
              </a:ext>
            </a:extLst>
          </p:cNvPr>
          <p:cNvSpPr>
            <a:spLocks noGrp="1"/>
          </p:cNvSpPr>
          <p:nvPr>
            <p:ph idx="1"/>
          </p:nvPr>
        </p:nvSpPr>
        <p:spPr>
          <a:xfrm>
            <a:off x="993976" y="1422365"/>
            <a:ext cx="10204048" cy="1200329"/>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gradFill>
          <a:ln w="28575">
            <a:solidFill>
              <a:schemeClr val="tx1"/>
            </a:solidFill>
          </a:ln>
        </p:spPr>
        <p:txBody>
          <a:bodyPr>
            <a:normAutofit/>
          </a:bodyPr>
          <a:lstStyle/>
          <a:p>
            <a:pPr marL="0" indent="0">
              <a:buNone/>
            </a:pPr>
            <a:r>
              <a:rPr lang="en-US" sz="2000" dirty="0"/>
              <a:t>A WSI (water safety instructor) or a PSI (progressive swim instructor) is not an Aquatics Director. The Aquatics Director must have the Lifeguard Supervision and Management, or Lifeguard Instructor certification, but an Aquatics Director may ALSO be your WSI and Lifeguard if certified to do so.</a:t>
            </a:r>
          </a:p>
        </p:txBody>
      </p:sp>
      <p:sp>
        <p:nvSpPr>
          <p:cNvPr id="4" name="TextBox 3">
            <a:extLst>
              <a:ext uri="{FF2B5EF4-FFF2-40B4-BE49-F238E27FC236}">
                <a16:creationId xmlns:a16="http://schemas.microsoft.com/office/drawing/2014/main" id="{5430350F-EA89-D38C-4A93-D96AE730D393}"/>
              </a:ext>
            </a:extLst>
          </p:cNvPr>
          <p:cNvSpPr txBox="1"/>
          <p:nvPr/>
        </p:nvSpPr>
        <p:spPr>
          <a:xfrm>
            <a:off x="993976" y="2851403"/>
            <a:ext cx="10204048" cy="12926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gradFill>
          <a:ln w="28575">
            <a:solidFill>
              <a:schemeClr val="tx1"/>
            </a:solidFill>
          </a:ln>
        </p:spPr>
        <p:txBody>
          <a:bodyPr wrap="square" rtlCol="0">
            <a:spAutoFit/>
          </a:bodyPr>
          <a:lstStyle/>
          <a:p>
            <a:pPr marL="0" indent="0">
              <a:buNone/>
            </a:pPr>
            <a:r>
              <a:rPr lang="en-US" sz="2000" dirty="0"/>
              <a:t>An Aquatics Director may not:</a:t>
            </a:r>
          </a:p>
          <a:p>
            <a:pPr marL="0" indent="0">
              <a:buNone/>
            </a:pPr>
            <a:r>
              <a:rPr lang="en-US" sz="2000" dirty="0"/>
              <a:t>-perform lifeguard duties unless currently certified as a qualified lifeguard, OR</a:t>
            </a:r>
          </a:p>
          <a:p>
            <a:pPr marL="0" indent="0">
              <a:buNone/>
            </a:pPr>
            <a:r>
              <a:rPr lang="en-US" sz="2000" dirty="0"/>
              <a:t>-assess swimming ability unless currently certified as a PSI or WSI</a:t>
            </a:r>
          </a:p>
          <a:p>
            <a:pPr marL="0" indent="0">
              <a:buNone/>
            </a:pPr>
            <a:endParaRPr lang="en-US" dirty="0"/>
          </a:p>
        </p:txBody>
      </p:sp>
      <p:sp>
        <p:nvSpPr>
          <p:cNvPr id="5" name="TextBox 4">
            <a:extLst>
              <a:ext uri="{FF2B5EF4-FFF2-40B4-BE49-F238E27FC236}">
                <a16:creationId xmlns:a16="http://schemas.microsoft.com/office/drawing/2014/main" id="{0D6E54B7-AE7F-4858-A5EE-177D139BAB05}"/>
              </a:ext>
            </a:extLst>
          </p:cNvPr>
          <p:cNvSpPr txBox="1"/>
          <p:nvPr/>
        </p:nvSpPr>
        <p:spPr>
          <a:xfrm>
            <a:off x="993976" y="4530321"/>
            <a:ext cx="10204048" cy="70788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gradFill>
          <a:ln w="28575">
            <a:solidFill>
              <a:schemeClr val="tx1"/>
            </a:solidFill>
          </a:ln>
        </p:spPr>
        <p:txBody>
          <a:bodyPr wrap="square" rtlCol="0">
            <a:spAutoFit/>
          </a:bodyPr>
          <a:lstStyle/>
          <a:p>
            <a:pPr marL="0" indent="0">
              <a:buNone/>
            </a:pPr>
            <a:r>
              <a:rPr lang="en-US" sz="2000" dirty="0"/>
              <a:t>The lifeguard must always be on the pool deck and not in the pool with campers unless an additional lifeguard is on deck.</a:t>
            </a:r>
          </a:p>
        </p:txBody>
      </p:sp>
    </p:spTree>
    <p:extLst>
      <p:ext uri="{BB962C8B-B14F-4D97-AF65-F5344CB8AC3E}">
        <p14:creationId xmlns:p14="http://schemas.microsoft.com/office/powerpoint/2010/main" val="4278650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50000">
              <a:schemeClr val="accent1">
                <a:tint val="44500"/>
                <a:satMod val="160000"/>
              </a:schemeClr>
            </a:gs>
            <a:gs pos="100000">
              <a:schemeClr val="accent1">
                <a:tint val="23500"/>
                <a:satMod val="160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04EB-D37D-CCBA-E886-B6DFE3CEA4F4}"/>
              </a:ext>
            </a:extLst>
          </p:cNvPr>
          <p:cNvSpPr>
            <a:spLocks noGrp="1"/>
          </p:cNvSpPr>
          <p:nvPr>
            <p:ph type="title"/>
          </p:nvPr>
        </p:nvSpPr>
        <p:spPr>
          <a:xfrm>
            <a:off x="838200" y="89292"/>
            <a:ext cx="10515600" cy="1325563"/>
          </a:xfrm>
        </p:spPr>
        <p:txBody>
          <a:bodyPr/>
          <a:lstStyle/>
          <a:p>
            <a:pPr algn="ctr"/>
            <a:r>
              <a:rPr lang="en-US" b="1" dirty="0"/>
              <a:t>BUDDY CHECK </a:t>
            </a:r>
          </a:p>
        </p:txBody>
      </p:sp>
      <p:sp>
        <p:nvSpPr>
          <p:cNvPr id="3" name="Content Placeholder 2">
            <a:extLst>
              <a:ext uri="{FF2B5EF4-FFF2-40B4-BE49-F238E27FC236}">
                <a16:creationId xmlns:a16="http://schemas.microsoft.com/office/drawing/2014/main" id="{B01CF034-6821-08C3-340F-33DCEA982CA4}"/>
              </a:ext>
            </a:extLst>
          </p:cNvPr>
          <p:cNvSpPr>
            <a:spLocks noGrp="1"/>
          </p:cNvSpPr>
          <p:nvPr>
            <p:ph idx="1"/>
          </p:nvPr>
        </p:nvSpPr>
        <p:spPr>
          <a:xfrm>
            <a:off x="461473" y="2882095"/>
            <a:ext cx="11306086" cy="3294867"/>
          </a:xfrm>
        </p:spPr>
        <p:txBody>
          <a:bodyPr>
            <a:noAutofit/>
          </a:bodyPr>
          <a:lstStyle/>
          <a:p>
            <a:pPr marL="0" indent="0">
              <a:buNone/>
            </a:pPr>
            <a:r>
              <a:rPr lang="en-US" sz="1400" dirty="0"/>
              <a:t>A WSI/PSI assesses the swim ability of all campers. </a:t>
            </a:r>
          </a:p>
          <a:p>
            <a:pPr marL="0" indent="0">
              <a:buNone/>
            </a:pPr>
            <a:r>
              <a:rPr lang="en-US" sz="1400" dirty="0"/>
              <a:t>Campers are broken down into buddy pairs with a similar swim abilities and given buddy numbers.</a:t>
            </a:r>
          </a:p>
          <a:p>
            <a:pPr marL="0" indent="0">
              <a:buNone/>
            </a:pPr>
            <a:r>
              <a:rPr lang="en-US" sz="1400" dirty="0"/>
              <a:t>Campers swim level must easily be identified. This is often by using a colored wrist band or bathing cap.</a:t>
            </a:r>
          </a:p>
          <a:p>
            <a:pPr marL="0" indent="0">
              <a:buNone/>
            </a:pPr>
            <a:r>
              <a:rPr lang="en-US" sz="1400" dirty="0"/>
              <a:t>If there is an odd number of campers ONE triple pair is allowed for each swim level.</a:t>
            </a:r>
          </a:p>
          <a:p>
            <a:pPr marL="0" indent="0">
              <a:buNone/>
            </a:pPr>
            <a:r>
              <a:rPr lang="en-US" sz="1400" dirty="0"/>
              <a:t>If a swimmer is paired with a non-swimmer, both bathers must stay in water less than chest deep or in the non-swimmer section.</a:t>
            </a:r>
          </a:p>
          <a:p>
            <a:pPr marL="0" indent="0">
              <a:buNone/>
            </a:pPr>
            <a:r>
              <a:rPr lang="en-US" sz="1400" dirty="0"/>
              <a:t>If the shallowest part of the pool is still greater than chest deep on a non-swimmer, an approved alternate procedure must be addressed in the camp safety plan.</a:t>
            </a:r>
          </a:p>
          <a:p>
            <a:pPr marL="0" indent="0">
              <a:buNone/>
            </a:pPr>
            <a:r>
              <a:rPr lang="en-US" sz="1400" dirty="0"/>
              <a:t>A buddy check is to be conducted every 15 minutes or less, often by a whistle and a “BUDDY CHECK!”</a:t>
            </a:r>
          </a:p>
          <a:p>
            <a:pPr marL="0" indent="0">
              <a:buNone/>
            </a:pPr>
            <a:r>
              <a:rPr lang="en-US" sz="1400" dirty="0"/>
              <a:t>Buddies must stay still and close together until accounted for.  This is generally done by going to the side of the pool or getting out of the water. Staff should then verify that the have the correct number of buddy pairs in their section and verify the count with the staff maintaining the buddy board/accounting system. </a:t>
            </a:r>
          </a:p>
          <a:p>
            <a:pPr marL="0" indent="0">
              <a:buNone/>
            </a:pPr>
            <a:r>
              <a:rPr lang="en-US" sz="1400" dirty="0"/>
              <a:t>Campers must wait for signal to return to swimming. On average, buddy checks should take no more than 60 seconds.</a:t>
            </a:r>
          </a:p>
        </p:txBody>
      </p:sp>
      <p:sp>
        <p:nvSpPr>
          <p:cNvPr id="4" name="Star: 5 Points 3">
            <a:extLst>
              <a:ext uri="{FF2B5EF4-FFF2-40B4-BE49-F238E27FC236}">
                <a16:creationId xmlns:a16="http://schemas.microsoft.com/office/drawing/2014/main" id="{A19F1F0B-0510-BFA9-C7A5-CB8A37D835A9}"/>
              </a:ext>
            </a:extLst>
          </p:cNvPr>
          <p:cNvSpPr/>
          <p:nvPr/>
        </p:nvSpPr>
        <p:spPr>
          <a:xfrm>
            <a:off x="3422734" y="223837"/>
            <a:ext cx="914400" cy="914400"/>
          </a:xfrm>
          <a:prstGeom prst="star5">
            <a:avLst/>
          </a:prstGeom>
          <a:solidFill>
            <a:srgbClr val="FFC000"/>
          </a:solid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Buddy check! The importance of getting a friend wherever you go - Aaron On  Scouting">
            <a:extLst>
              <a:ext uri="{FF2B5EF4-FFF2-40B4-BE49-F238E27FC236}">
                <a16:creationId xmlns:a16="http://schemas.microsoft.com/office/drawing/2014/main" id="{A8B19734-0CC0-67D8-DF51-A6A130E67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1211" y="223837"/>
            <a:ext cx="3427812" cy="24082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oys need summer camp. Camp Laney, Mentone, AL">
            <a:extLst>
              <a:ext uri="{FF2B5EF4-FFF2-40B4-BE49-F238E27FC236}">
                <a16:creationId xmlns:a16="http://schemas.microsoft.com/office/drawing/2014/main" id="{38CDD47E-3D84-BA4D-5A75-69BE1FF0D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977" y="219581"/>
            <a:ext cx="2484468" cy="2484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CA2DA8-B7F0-E375-DF75-2F6E26D5E8DD}"/>
              </a:ext>
            </a:extLst>
          </p:cNvPr>
          <p:cNvSpPr txBox="1"/>
          <p:nvPr/>
        </p:nvSpPr>
        <p:spPr>
          <a:xfrm>
            <a:off x="3525678" y="1325673"/>
            <a:ext cx="4571029" cy="1200329"/>
          </a:xfrm>
          <a:prstGeom prst="rect">
            <a:avLst/>
          </a:prstGeom>
          <a:noFill/>
        </p:spPr>
        <p:txBody>
          <a:bodyPr wrap="square" rtlCol="0">
            <a:spAutoFit/>
          </a:bodyPr>
          <a:lstStyle/>
          <a:p>
            <a:pPr marL="0" indent="0" algn="ctr">
              <a:buNone/>
            </a:pPr>
            <a:r>
              <a:rPr lang="en-US" b="1" dirty="0">
                <a:solidFill>
                  <a:srgbClr val="FF0000"/>
                </a:solidFill>
              </a:rPr>
              <a:t>Failure to implement a complete buddy system has been a significant contributing factor in EVERY camper drowning related to a children’s camp since 1986.</a:t>
            </a:r>
          </a:p>
        </p:txBody>
      </p:sp>
    </p:spTree>
    <p:extLst>
      <p:ext uri="{BB962C8B-B14F-4D97-AF65-F5344CB8AC3E}">
        <p14:creationId xmlns:p14="http://schemas.microsoft.com/office/powerpoint/2010/main" val="2458891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50000">
              <a:schemeClr val="accent1">
                <a:tint val="44500"/>
                <a:satMod val="160000"/>
              </a:schemeClr>
            </a:gs>
            <a:gs pos="100000">
              <a:schemeClr val="accent1">
                <a:tint val="23500"/>
                <a:satMod val="160000"/>
              </a:schemeClr>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50015-76FC-8B46-1648-E9BE9CD8CAB7}"/>
              </a:ext>
            </a:extLst>
          </p:cNvPr>
          <p:cNvSpPr>
            <a:spLocks noGrp="1"/>
          </p:cNvSpPr>
          <p:nvPr>
            <p:ph type="title"/>
          </p:nvPr>
        </p:nvSpPr>
        <p:spPr>
          <a:xfrm>
            <a:off x="838200" y="365126"/>
            <a:ext cx="7973291" cy="1114540"/>
          </a:xfrm>
        </p:spPr>
        <p:txBody>
          <a:bodyPr/>
          <a:lstStyle/>
          <a:p>
            <a:r>
              <a:rPr lang="en-US" dirty="0"/>
              <a:t>BUDDY CHECK CONTINUED</a:t>
            </a:r>
          </a:p>
        </p:txBody>
      </p:sp>
      <p:sp>
        <p:nvSpPr>
          <p:cNvPr id="3" name="Content Placeholder 2">
            <a:extLst>
              <a:ext uri="{FF2B5EF4-FFF2-40B4-BE49-F238E27FC236}">
                <a16:creationId xmlns:a16="http://schemas.microsoft.com/office/drawing/2014/main" id="{70B858CE-1658-80F5-D98D-46BD9EE75721}"/>
              </a:ext>
            </a:extLst>
          </p:cNvPr>
          <p:cNvSpPr>
            <a:spLocks noGrp="1"/>
          </p:cNvSpPr>
          <p:nvPr>
            <p:ph idx="1"/>
          </p:nvPr>
        </p:nvSpPr>
        <p:spPr>
          <a:xfrm>
            <a:off x="838200" y="1479666"/>
            <a:ext cx="10515600" cy="4697297"/>
          </a:xfrm>
        </p:spPr>
        <p:txBody>
          <a:bodyPr>
            <a:normAutofit fontScale="92500" lnSpcReduction="10000"/>
          </a:bodyPr>
          <a:lstStyle/>
          <a:p>
            <a:pPr marL="0" indent="0">
              <a:buNone/>
            </a:pPr>
            <a:r>
              <a:rPr lang="en-US" dirty="0"/>
              <a:t>Having a buddy pair when one camper is in the water and one camper is on the deck is NOT an adequate buddy pair and the camp will be cited a critical violation. This was a common violation cited in 2022, 2023 and 2024.</a:t>
            </a:r>
          </a:p>
          <a:p>
            <a:pPr marL="0" indent="0">
              <a:buNone/>
            </a:pPr>
            <a:r>
              <a:rPr lang="en-US" dirty="0"/>
              <a:t>Campers at an OPWDD camp need a signed permission slip for all swimming.</a:t>
            </a:r>
          </a:p>
          <a:p>
            <a:pPr marL="0" indent="0">
              <a:buNone/>
            </a:pPr>
            <a:r>
              <a:rPr lang="en-US" dirty="0"/>
              <a:t>Also, all camps, when swimming is conducted during camp trips including aquatic amusement park activities, each camper shall have a signed statement of permission to participate from a parent/guardian.</a:t>
            </a:r>
          </a:p>
          <a:p>
            <a:pPr marL="0" indent="0">
              <a:buNone/>
            </a:pPr>
            <a:r>
              <a:rPr lang="en-US" dirty="0"/>
              <a:t>Example buddy clip board sheets can be found on the camp web page.</a:t>
            </a:r>
          </a:p>
          <a:p>
            <a:pPr marL="0" indent="0" algn="ctr">
              <a:buNone/>
            </a:pPr>
            <a:r>
              <a:rPr lang="en-US" b="1" dirty="0">
                <a:solidFill>
                  <a:srgbClr val="FF0000"/>
                </a:solidFill>
              </a:rPr>
              <a:t>Swimming is the most dangerous activity done at camp and an appropriately orchestrated buddy system could save a life!</a:t>
            </a:r>
          </a:p>
          <a:p>
            <a:pPr marL="0" indent="0" algn="ctr">
              <a:buNone/>
            </a:pPr>
            <a:r>
              <a:rPr lang="en-US" sz="1900" b="1" dirty="0">
                <a:highlight>
                  <a:srgbClr val="FFFF00"/>
                </a:highlight>
              </a:rPr>
              <a:t>Buddy checks that take longer than 60 seconds to conduct may be an indication that the camp is not routinely implementing or not understanding the mechanics of the buddy system.</a:t>
            </a:r>
          </a:p>
        </p:txBody>
      </p:sp>
    </p:spTree>
    <p:extLst>
      <p:ext uri="{BB962C8B-B14F-4D97-AF65-F5344CB8AC3E}">
        <p14:creationId xmlns:p14="http://schemas.microsoft.com/office/powerpoint/2010/main" val="3066483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Understanding, Preparing for, and Managing Harmful Algal Blooms | SECASC">
            <a:extLst>
              <a:ext uri="{FF2B5EF4-FFF2-40B4-BE49-F238E27FC236}">
                <a16:creationId xmlns:a16="http://schemas.microsoft.com/office/drawing/2014/main" id="{D5E55548-2EF3-98FA-C77F-4664EE0C4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602" r="86"/>
          <a:stretch/>
        </p:blipFill>
        <p:spPr bwMode="auto">
          <a:xfrm>
            <a:off x="2522358"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BD7C5D-0FFD-F84E-54DC-6B4F44C7EBBD}"/>
              </a:ext>
            </a:extLst>
          </p:cNvPr>
          <p:cNvSpPr>
            <a:spLocks noGrp="1"/>
          </p:cNvSpPr>
          <p:nvPr>
            <p:ph type="title"/>
          </p:nvPr>
        </p:nvSpPr>
        <p:spPr>
          <a:xfrm>
            <a:off x="838200" y="365125"/>
            <a:ext cx="3822189" cy="1899912"/>
          </a:xfrm>
        </p:spPr>
        <p:txBody>
          <a:bodyPr>
            <a:normAutofit/>
          </a:bodyPr>
          <a:lstStyle/>
          <a:p>
            <a:r>
              <a:rPr lang="en-US" sz="4000" b="1"/>
              <a:t>HARMFUL ALGAL BLOOMS (HABS)</a:t>
            </a:r>
          </a:p>
        </p:txBody>
      </p:sp>
      <p:sp>
        <p:nvSpPr>
          <p:cNvPr id="3" name="Content Placeholder 2">
            <a:extLst>
              <a:ext uri="{FF2B5EF4-FFF2-40B4-BE49-F238E27FC236}">
                <a16:creationId xmlns:a16="http://schemas.microsoft.com/office/drawing/2014/main" id="{95D9ED95-47A5-370F-23C0-95EB42BA9F8F}"/>
              </a:ext>
            </a:extLst>
          </p:cNvPr>
          <p:cNvSpPr>
            <a:spLocks noGrp="1"/>
          </p:cNvSpPr>
          <p:nvPr>
            <p:ph idx="1"/>
          </p:nvPr>
        </p:nvSpPr>
        <p:spPr>
          <a:xfrm>
            <a:off x="838200" y="2434201"/>
            <a:ext cx="5257800" cy="3742762"/>
          </a:xfrm>
        </p:spPr>
        <p:txBody>
          <a:bodyPr>
            <a:normAutofit/>
          </a:bodyPr>
          <a:lstStyle/>
          <a:p>
            <a:pPr marL="0" indent="0">
              <a:buNone/>
            </a:pPr>
            <a:r>
              <a:rPr lang="en-US" sz="1800" dirty="0"/>
              <a:t>Under the right conditions, algae may grow out of control, discolor the water, eat up all the oxygen, and produce a harmful environment for both plants, animals and humans. Some of these “blooms” can produce toxins.</a:t>
            </a:r>
          </a:p>
          <a:p>
            <a:pPr marL="0" indent="0">
              <a:buNone/>
            </a:pPr>
            <a:r>
              <a:rPr lang="en-US" sz="1800" dirty="0"/>
              <a:t>Be sure to monitor your natural recreational water for any signs a harmful algal bloom (HAB)</a:t>
            </a:r>
          </a:p>
          <a:p>
            <a:pPr marL="0" indent="0">
              <a:buNone/>
            </a:pPr>
            <a:r>
              <a:rPr lang="en-US" sz="1800" dirty="0"/>
              <a:t>HABS can cause illness in humans and animals</a:t>
            </a:r>
          </a:p>
          <a:p>
            <a:pPr marL="0" indent="0">
              <a:buNone/>
            </a:pPr>
            <a:r>
              <a:rPr lang="en-US" sz="1800" dirty="0"/>
              <a:t>If you notice any signs of a HAB, discontinue all related recreational water uses and contact the UCDOH</a:t>
            </a:r>
          </a:p>
          <a:p>
            <a:pPr marL="0" indent="0">
              <a:buNone/>
            </a:pPr>
            <a:r>
              <a:rPr lang="en-US" sz="1800" dirty="0"/>
              <a:t>There have been multiple HAB beach closures in Ulster County!</a:t>
            </a:r>
            <a:endParaRPr lang="en-US" sz="1400" dirty="0"/>
          </a:p>
        </p:txBody>
      </p:sp>
    </p:spTree>
    <p:extLst>
      <p:ext uri="{BB962C8B-B14F-4D97-AF65-F5344CB8AC3E}">
        <p14:creationId xmlns:p14="http://schemas.microsoft.com/office/powerpoint/2010/main" val="1172454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BEA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9A00D-9932-6BD7-965B-698F6E3179E5}"/>
              </a:ext>
            </a:extLst>
          </p:cNvPr>
          <p:cNvSpPr>
            <a:spLocks noGrp="1"/>
          </p:cNvSpPr>
          <p:nvPr>
            <p:ph type="title"/>
          </p:nvPr>
        </p:nvSpPr>
        <p:spPr>
          <a:xfrm>
            <a:off x="838200" y="1"/>
            <a:ext cx="10515600" cy="1302102"/>
          </a:xfrm>
        </p:spPr>
        <p:txBody>
          <a:bodyPr/>
          <a:lstStyle/>
          <a:p>
            <a:pPr algn="ctr"/>
            <a:r>
              <a:rPr lang="en-US" b="1" dirty="0"/>
              <a:t>SUPERVISION RATIO REMINDER</a:t>
            </a:r>
          </a:p>
        </p:txBody>
      </p:sp>
      <p:sp>
        <p:nvSpPr>
          <p:cNvPr id="6" name="TextBox 5">
            <a:extLst>
              <a:ext uri="{FF2B5EF4-FFF2-40B4-BE49-F238E27FC236}">
                <a16:creationId xmlns:a16="http://schemas.microsoft.com/office/drawing/2014/main" id="{AC208C65-90DE-5C80-1F9B-F2778A260A62}"/>
              </a:ext>
            </a:extLst>
          </p:cNvPr>
          <p:cNvSpPr txBox="1"/>
          <p:nvPr/>
        </p:nvSpPr>
        <p:spPr>
          <a:xfrm>
            <a:off x="381965" y="1315689"/>
            <a:ext cx="2858945" cy="369332"/>
          </a:xfrm>
          <a:prstGeom prst="rect">
            <a:avLst/>
          </a:prstGeom>
          <a:solidFill>
            <a:schemeClr val="accent4">
              <a:lumMod val="20000"/>
              <a:lumOff val="80000"/>
            </a:schemeClr>
          </a:solidFill>
        </p:spPr>
        <p:txBody>
          <a:bodyPr wrap="square" rtlCol="0">
            <a:spAutoFit/>
          </a:bodyPr>
          <a:lstStyle/>
          <a:p>
            <a:r>
              <a:rPr lang="en-US" dirty="0"/>
              <a:t>Passive Activity – 1:25</a:t>
            </a:r>
          </a:p>
        </p:txBody>
      </p:sp>
      <p:sp>
        <p:nvSpPr>
          <p:cNvPr id="7" name="TextBox 6">
            <a:extLst>
              <a:ext uri="{FF2B5EF4-FFF2-40B4-BE49-F238E27FC236}">
                <a16:creationId xmlns:a16="http://schemas.microsoft.com/office/drawing/2014/main" id="{21273E75-CDE1-786E-5794-6221DD0178FF}"/>
              </a:ext>
            </a:extLst>
          </p:cNvPr>
          <p:cNvSpPr txBox="1"/>
          <p:nvPr/>
        </p:nvSpPr>
        <p:spPr>
          <a:xfrm>
            <a:off x="381966" y="1735356"/>
            <a:ext cx="2858944" cy="369332"/>
          </a:xfrm>
          <a:prstGeom prst="rect">
            <a:avLst/>
          </a:prstGeom>
          <a:solidFill>
            <a:schemeClr val="accent4">
              <a:lumMod val="20000"/>
              <a:lumOff val="80000"/>
            </a:schemeClr>
          </a:solidFill>
        </p:spPr>
        <p:txBody>
          <a:bodyPr wrap="square" rtlCol="0">
            <a:spAutoFit/>
          </a:bodyPr>
          <a:lstStyle/>
          <a:p>
            <a:r>
              <a:rPr lang="en-US" dirty="0"/>
              <a:t>Day Camp – 1:12</a:t>
            </a:r>
          </a:p>
        </p:txBody>
      </p:sp>
      <p:sp>
        <p:nvSpPr>
          <p:cNvPr id="8" name="TextBox 7">
            <a:extLst>
              <a:ext uri="{FF2B5EF4-FFF2-40B4-BE49-F238E27FC236}">
                <a16:creationId xmlns:a16="http://schemas.microsoft.com/office/drawing/2014/main" id="{E7CB45E1-D5E0-9B54-96C8-841C2067AA25}"/>
              </a:ext>
            </a:extLst>
          </p:cNvPr>
          <p:cNvSpPr txBox="1"/>
          <p:nvPr/>
        </p:nvSpPr>
        <p:spPr>
          <a:xfrm>
            <a:off x="381966" y="2151428"/>
            <a:ext cx="2858945" cy="1200329"/>
          </a:xfrm>
          <a:prstGeom prst="rect">
            <a:avLst/>
          </a:prstGeom>
          <a:solidFill>
            <a:schemeClr val="bg2">
              <a:lumMod val="90000"/>
            </a:schemeClr>
          </a:solidFill>
        </p:spPr>
        <p:txBody>
          <a:bodyPr wrap="square" rtlCol="0">
            <a:spAutoFit/>
          </a:bodyPr>
          <a:lstStyle/>
          <a:p>
            <a:r>
              <a:rPr lang="en-US" dirty="0"/>
              <a:t>Overnight Camp </a:t>
            </a:r>
          </a:p>
          <a:p>
            <a:r>
              <a:rPr lang="en-US" dirty="0"/>
              <a:t>8 yrs &amp; older – 1:10</a:t>
            </a:r>
          </a:p>
          <a:p>
            <a:r>
              <a:rPr lang="en-US" dirty="0"/>
              <a:t>Less than 8 yrs of age – 1:8</a:t>
            </a:r>
          </a:p>
          <a:p>
            <a:r>
              <a:rPr lang="en-US" dirty="0"/>
              <a:t>20% of counselors can be 17</a:t>
            </a:r>
          </a:p>
        </p:txBody>
      </p:sp>
      <p:sp>
        <p:nvSpPr>
          <p:cNvPr id="9" name="TextBox 8">
            <a:extLst>
              <a:ext uri="{FF2B5EF4-FFF2-40B4-BE49-F238E27FC236}">
                <a16:creationId xmlns:a16="http://schemas.microsoft.com/office/drawing/2014/main" id="{F3CA4349-3BD3-6830-72D6-4390C8EEEC77}"/>
              </a:ext>
            </a:extLst>
          </p:cNvPr>
          <p:cNvSpPr txBox="1"/>
          <p:nvPr/>
        </p:nvSpPr>
        <p:spPr>
          <a:xfrm>
            <a:off x="381966" y="3398497"/>
            <a:ext cx="2858944" cy="646331"/>
          </a:xfrm>
          <a:prstGeom prst="rect">
            <a:avLst/>
          </a:prstGeom>
          <a:solidFill>
            <a:schemeClr val="bg2">
              <a:lumMod val="90000"/>
            </a:schemeClr>
          </a:solidFill>
        </p:spPr>
        <p:txBody>
          <a:bodyPr wrap="square" rtlCol="0">
            <a:spAutoFit/>
          </a:bodyPr>
          <a:lstStyle/>
          <a:p>
            <a:r>
              <a:rPr lang="en-US" dirty="0"/>
              <a:t>Rest Area – 1 counselor per sleeping area</a:t>
            </a:r>
          </a:p>
        </p:txBody>
      </p:sp>
      <p:sp>
        <p:nvSpPr>
          <p:cNvPr id="10" name="TextBox 9">
            <a:extLst>
              <a:ext uri="{FF2B5EF4-FFF2-40B4-BE49-F238E27FC236}">
                <a16:creationId xmlns:a16="http://schemas.microsoft.com/office/drawing/2014/main" id="{CC946B04-203E-DF6D-B9A5-4133B7E05B20}"/>
              </a:ext>
            </a:extLst>
          </p:cNvPr>
          <p:cNvSpPr txBox="1"/>
          <p:nvPr/>
        </p:nvSpPr>
        <p:spPr>
          <a:xfrm>
            <a:off x="3691917" y="5040211"/>
            <a:ext cx="2523281" cy="369332"/>
          </a:xfrm>
          <a:prstGeom prst="rect">
            <a:avLst/>
          </a:prstGeom>
          <a:solidFill>
            <a:schemeClr val="accent6">
              <a:lumMod val="20000"/>
              <a:lumOff val="80000"/>
            </a:schemeClr>
          </a:solidFill>
        </p:spPr>
        <p:txBody>
          <a:bodyPr wrap="square" rtlCol="0">
            <a:spAutoFit/>
          </a:bodyPr>
          <a:lstStyle/>
          <a:p>
            <a:r>
              <a:rPr lang="en-US" dirty="0"/>
              <a:t>Archery – 1:10</a:t>
            </a:r>
          </a:p>
        </p:txBody>
      </p:sp>
      <p:sp>
        <p:nvSpPr>
          <p:cNvPr id="11" name="TextBox 10">
            <a:extLst>
              <a:ext uri="{FF2B5EF4-FFF2-40B4-BE49-F238E27FC236}">
                <a16:creationId xmlns:a16="http://schemas.microsoft.com/office/drawing/2014/main" id="{49E448E6-EB8A-8592-7A8B-B81A0C596961}"/>
              </a:ext>
            </a:extLst>
          </p:cNvPr>
          <p:cNvSpPr txBox="1"/>
          <p:nvPr/>
        </p:nvSpPr>
        <p:spPr>
          <a:xfrm>
            <a:off x="3691917" y="3512149"/>
            <a:ext cx="3970522" cy="1477328"/>
          </a:xfrm>
          <a:prstGeom prst="rect">
            <a:avLst/>
          </a:prstGeom>
          <a:solidFill>
            <a:schemeClr val="accent5">
              <a:lumMod val="40000"/>
              <a:lumOff val="60000"/>
            </a:schemeClr>
          </a:solidFill>
        </p:spPr>
        <p:txBody>
          <a:bodyPr wrap="square" rtlCol="0">
            <a:spAutoFit/>
          </a:bodyPr>
          <a:lstStyle/>
          <a:p>
            <a:r>
              <a:rPr lang="en-US" dirty="0"/>
              <a:t>Boating </a:t>
            </a:r>
          </a:p>
          <a:p>
            <a:r>
              <a:rPr lang="en-US" dirty="0"/>
              <a:t>6 yrs &amp; older - 1:8</a:t>
            </a:r>
          </a:p>
          <a:p>
            <a:r>
              <a:rPr lang="en-US" dirty="0"/>
              <a:t>Less than 6 yrs of age – 1:6</a:t>
            </a:r>
          </a:p>
          <a:p>
            <a:r>
              <a:rPr lang="en-US" dirty="0"/>
              <a:t>Boats with 8 or more campers carrying non-swimmers need a lifeguard in boat </a:t>
            </a:r>
          </a:p>
        </p:txBody>
      </p:sp>
      <p:sp>
        <p:nvSpPr>
          <p:cNvPr id="12" name="TextBox 11">
            <a:extLst>
              <a:ext uri="{FF2B5EF4-FFF2-40B4-BE49-F238E27FC236}">
                <a16:creationId xmlns:a16="http://schemas.microsoft.com/office/drawing/2014/main" id="{7B8E87C4-FD0E-FCF3-8B0C-FE8A4E06BD18}"/>
              </a:ext>
            </a:extLst>
          </p:cNvPr>
          <p:cNvSpPr txBox="1"/>
          <p:nvPr/>
        </p:nvSpPr>
        <p:spPr>
          <a:xfrm>
            <a:off x="3691917" y="5460277"/>
            <a:ext cx="2853870" cy="923330"/>
          </a:xfrm>
          <a:prstGeom prst="rect">
            <a:avLst/>
          </a:prstGeom>
          <a:solidFill>
            <a:schemeClr val="accent6">
              <a:lumMod val="20000"/>
              <a:lumOff val="80000"/>
            </a:schemeClr>
          </a:solidFill>
        </p:spPr>
        <p:txBody>
          <a:bodyPr wrap="square" rtlCol="0">
            <a:spAutoFit/>
          </a:bodyPr>
          <a:lstStyle/>
          <a:p>
            <a:r>
              <a:rPr lang="en-US" dirty="0"/>
              <a:t>Horseback Riding </a:t>
            </a:r>
          </a:p>
          <a:p>
            <a:r>
              <a:rPr lang="en-US" dirty="0"/>
              <a:t>6 yrs &amp; older – 1:8</a:t>
            </a:r>
          </a:p>
          <a:p>
            <a:r>
              <a:rPr lang="en-US" dirty="0"/>
              <a:t>Less than 6 yrs of age – 1:16</a:t>
            </a:r>
          </a:p>
        </p:txBody>
      </p:sp>
      <p:sp>
        <p:nvSpPr>
          <p:cNvPr id="13" name="TextBox 12">
            <a:extLst>
              <a:ext uri="{FF2B5EF4-FFF2-40B4-BE49-F238E27FC236}">
                <a16:creationId xmlns:a16="http://schemas.microsoft.com/office/drawing/2014/main" id="{8D69BCD7-522F-52A7-9431-9AD2B1A09514}"/>
              </a:ext>
            </a:extLst>
          </p:cNvPr>
          <p:cNvSpPr txBox="1"/>
          <p:nvPr/>
        </p:nvSpPr>
        <p:spPr>
          <a:xfrm>
            <a:off x="381966" y="4130401"/>
            <a:ext cx="2858944" cy="369332"/>
          </a:xfrm>
          <a:prstGeom prst="rect">
            <a:avLst/>
          </a:prstGeom>
          <a:solidFill>
            <a:srgbClr val="DEC8EE"/>
          </a:solidFill>
        </p:spPr>
        <p:txBody>
          <a:bodyPr wrap="square" rtlCol="0">
            <a:spAutoFit/>
          </a:bodyPr>
          <a:lstStyle/>
          <a:p>
            <a:r>
              <a:rPr lang="en-US" dirty="0"/>
              <a:t>Transportation – 1:12</a:t>
            </a:r>
          </a:p>
        </p:txBody>
      </p:sp>
      <p:sp>
        <p:nvSpPr>
          <p:cNvPr id="14" name="TextBox 13">
            <a:extLst>
              <a:ext uri="{FF2B5EF4-FFF2-40B4-BE49-F238E27FC236}">
                <a16:creationId xmlns:a16="http://schemas.microsoft.com/office/drawing/2014/main" id="{4DB8F50A-41A1-B5AA-B424-801277060A1A}"/>
              </a:ext>
            </a:extLst>
          </p:cNvPr>
          <p:cNvSpPr txBox="1"/>
          <p:nvPr/>
        </p:nvSpPr>
        <p:spPr>
          <a:xfrm>
            <a:off x="385596" y="4585306"/>
            <a:ext cx="2855313" cy="369332"/>
          </a:xfrm>
          <a:prstGeom prst="rect">
            <a:avLst/>
          </a:prstGeom>
          <a:solidFill>
            <a:schemeClr val="accent5">
              <a:lumMod val="40000"/>
              <a:lumOff val="60000"/>
            </a:schemeClr>
          </a:solidFill>
        </p:spPr>
        <p:txBody>
          <a:bodyPr wrap="square" rtlCol="0">
            <a:spAutoFit/>
          </a:bodyPr>
          <a:lstStyle/>
          <a:p>
            <a:r>
              <a:rPr lang="en-US" dirty="0"/>
              <a:t>Lifeguard – 1:25</a:t>
            </a:r>
          </a:p>
        </p:txBody>
      </p:sp>
      <p:sp>
        <p:nvSpPr>
          <p:cNvPr id="15" name="TextBox 14">
            <a:extLst>
              <a:ext uri="{FF2B5EF4-FFF2-40B4-BE49-F238E27FC236}">
                <a16:creationId xmlns:a16="http://schemas.microsoft.com/office/drawing/2014/main" id="{F085582C-575B-51C1-C987-88CF419EF4F8}"/>
              </a:ext>
            </a:extLst>
          </p:cNvPr>
          <p:cNvSpPr txBox="1"/>
          <p:nvPr/>
        </p:nvSpPr>
        <p:spPr>
          <a:xfrm>
            <a:off x="381966" y="5040211"/>
            <a:ext cx="2853870" cy="1754326"/>
          </a:xfrm>
          <a:prstGeom prst="rect">
            <a:avLst/>
          </a:prstGeom>
          <a:solidFill>
            <a:schemeClr val="accent5">
              <a:lumMod val="40000"/>
              <a:lumOff val="60000"/>
            </a:schemeClr>
          </a:solidFill>
        </p:spPr>
        <p:txBody>
          <a:bodyPr wrap="square" rtlCol="0">
            <a:spAutoFit/>
          </a:bodyPr>
          <a:lstStyle/>
          <a:p>
            <a:r>
              <a:rPr lang="en-US" dirty="0"/>
              <a:t>Aquatics Activities</a:t>
            </a:r>
          </a:p>
          <a:p>
            <a:r>
              <a:rPr lang="en-US" dirty="0"/>
              <a:t>8 yrs &amp; older – 1:10</a:t>
            </a:r>
          </a:p>
          <a:p>
            <a:r>
              <a:rPr lang="en-US" dirty="0"/>
              <a:t>6 &amp; 7 yrs of age – 1:8</a:t>
            </a:r>
          </a:p>
          <a:p>
            <a:r>
              <a:rPr lang="en-US" dirty="0"/>
              <a:t>Less than 6 yrs of age – 1:6</a:t>
            </a:r>
          </a:p>
          <a:p>
            <a:r>
              <a:rPr lang="en-US" dirty="0"/>
              <a:t>YOUR LIFEGUARD DOES NOT COUNT AS A COUNSELOR!</a:t>
            </a:r>
          </a:p>
        </p:txBody>
      </p:sp>
      <p:sp>
        <p:nvSpPr>
          <p:cNvPr id="16" name="TextBox 15">
            <a:extLst>
              <a:ext uri="{FF2B5EF4-FFF2-40B4-BE49-F238E27FC236}">
                <a16:creationId xmlns:a16="http://schemas.microsoft.com/office/drawing/2014/main" id="{07A2D17C-0D16-058B-4DFF-D42CF098D4F1}"/>
              </a:ext>
            </a:extLst>
          </p:cNvPr>
          <p:cNvSpPr txBox="1"/>
          <p:nvPr/>
        </p:nvSpPr>
        <p:spPr>
          <a:xfrm>
            <a:off x="3691917" y="2547627"/>
            <a:ext cx="3970522" cy="923330"/>
          </a:xfrm>
          <a:prstGeom prst="rect">
            <a:avLst/>
          </a:prstGeom>
          <a:solidFill>
            <a:schemeClr val="accent5">
              <a:lumMod val="40000"/>
              <a:lumOff val="60000"/>
            </a:schemeClr>
          </a:solidFill>
        </p:spPr>
        <p:txBody>
          <a:bodyPr wrap="square" rtlCol="0">
            <a:spAutoFit/>
          </a:bodyPr>
          <a:lstStyle/>
          <a:p>
            <a:r>
              <a:rPr lang="en-US" dirty="0"/>
              <a:t>Wilderness swimming </a:t>
            </a:r>
          </a:p>
          <a:p>
            <a:r>
              <a:rPr lang="en-US" dirty="0"/>
              <a:t>6 yrs &amp; older – 1:8</a:t>
            </a:r>
          </a:p>
          <a:p>
            <a:r>
              <a:rPr lang="en-US" dirty="0"/>
              <a:t>Less than 6 yrs – 1:6</a:t>
            </a:r>
          </a:p>
        </p:txBody>
      </p:sp>
      <p:sp>
        <p:nvSpPr>
          <p:cNvPr id="17" name="TextBox 16">
            <a:extLst>
              <a:ext uri="{FF2B5EF4-FFF2-40B4-BE49-F238E27FC236}">
                <a16:creationId xmlns:a16="http://schemas.microsoft.com/office/drawing/2014/main" id="{D192DB25-3EED-CD93-5823-CF9167CA8037}"/>
              </a:ext>
            </a:extLst>
          </p:cNvPr>
          <p:cNvSpPr txBox="1"/>
          <p:nvPr/>
        </p:nvSpPr>
        <p:spPr>
          <a:xfrm>
            <a:off x="3691917" y="1302340"/>
            <a:ext cx="3970523" cy="1200329"/>
          </a:xfrm>
          <a:prstGeom prst="rect">
            <a:avLst/>
          </a:prstGeom>
          <a:solidFill>
            <a:schemeClr val="accent5">
              <a:lumMod val="40000"/>
              <a:lumOff val="60000"/>
            </a:schemeClr>
          </a:solidFill>
        </p:spPr>
        <p:txBody>
          <a:bodyPr wrap="square" rtlCol="0">
            <a:spAutoFit/>
          </a:bodyPr>
          <a:lstStyle/>
          <a:p>
            <a:r>
              <a:rPr lang="en-US" dirty="0"/>
              <a:t>Camp Trip Activities Including Swimming</a:t>
            </a:r>
          </a:p>
          <a:p>
            <a:r>
              <a:rPr lang="en-US" dirty="0"/>
              <a:t>6 yrs &amp; older – 1:8</a:t>
            </a:r>
          </a:p>
          <a:p>
            <a:r>
              <a:rPr lang="en-US" dirty="0"/>
              <a:t>Less than 6 yrs – 1:6</a:t>
            </a:r>
          </a:p>
          <a:p>
            <a:endParaRPr lang="en-US" dirty="0"/>
          </a:p>
        </p:txBody>
      </p:sp>
      <p:sp>
        <p:nvSpPr>
          <p:cNvPr id="18" name="TextBox 17">
            <a:extLst>
              <a:ext uri="{FF2B5EF4-FFF2-40B4-BE49-F238E27FC236}">
                <a16:creationId xmlns:a16="http://schemas.microsoft.com/office/drawing/2014/main" id="{3D3C5587-73FE-43FB-F2CA-D05752773927}"/>
              </a:ext>
            </a:extLst>
          </p:cNvPr>
          <p:cNvSpPr txBox="1"/>
          <p:nvPr/>
        </p:nvSpPr>
        <p:spPr>
          <a:xfrm>
            <a:off x="7919366" y="1315689"/>
            <a:ext cx="3126586" cy="369332"/>
          </a:xfrm>
          <a:prstGeom prst="rect">
            <a:avLst/>
          </a:prstGeom>
          <a:solidFill>
            <a:schemeClr val="accent2">
              <a:lumMod val="20000"/>
              <a:lumOff val="80000"/>
            </a:schemeClr>
          </a:solidFill>
        </p:spPr>
        <p:txBody>
          <a:bodyPr wrap="square" rtlCol="0">
            <a:spAutoFit/>
          </a:bodyPr>
          <a:lstStyle/>
          <a:p>
            <a:r>
              <a:rPr lang="en-US" dirty="0"/>
              <a:t>Non-ambulatory camper – 1:2</a:t>
            </a:r>
          </a:p>
        </p:txBody>
      </p:sp>
      <p:sp>
        <p:nvSpPr>
          <p:cNvPr id="19" name="TextBox 18">
            <a:extLst>
              <a:ext uri="{FF2B5EF4-FFF2-40B4-BE49-F238E27FC236}">
                <a16:creationId xmlns:a16="http://schemas.microsoft.com/office/drawing/2014/main" id="{7D69F5E4-8CF5-8C3E-AD45-5F757D0F4AF3}"/>
              </a:ext>
            </a:extLst>
          </p:cNvPr>
          <p:cNvSpPr txBox="1"/>
          <p:nvPr/>
        </p:nvSpPr>
        <p:spPr>
          <a:xfrm>
            <a:off x="7919366" y="1760794"/>
            <a:ext cx="3126586" cy="923330"/>
          </a:xfrm>
          <a:prstGeom prst="rect">
            <a:avLst/>
          </a:prstGeom>
          <a:solidFill>
            <a:schemeClr val="accent2">
              <a:lumMod val="20000"/>
              <a:lumOff val="80000"/>
            </a:schemeClr>
          </a:solidFill>
        </p:spPr>
        <p:txBody>
          <a:bodyPr wrap="square" rtlCol="0">
            <a:spAutoFit/>
          </a:bodyPr>
          <a:lstStyle/>
          <a:p>
            <a:r>
              <a:rPr lang="en-US" dirty="0"/>
              <a:t>Non-ambulatory or uncontrolled epilepsy – 1:1 for aquatic activity </a:t>
            </a:r>
          </a:p>
        </p:txBody>
      </p:sp>
      <p:sp>
        <p:nvSpPr>
          <p:cNvPr id="20" name="TextBox 19">
            <a:extLst>
              <a:ext uri="{FF2B5EF4-FFF2-40B4-BE49-F238E27FC236}">
                <a16:creationId xmlns:a16="http://schemas.microsoft.com/office/drawing/2014/main" id="{5FD6F006-1BCC-078B-A925-9A068AC25421}"/>
              </a:ext>
            </a:extLst>
          </p:cNvPr>
          <p:cNvSpPr txBox="1"/>
          <p:nvPr/>
        </p:nvSpPr>
        <p:spPr>
          <a:xfrm>
            <a:off x="7930231" y="2759897"/>
            <a:ext cx="3115721" cy="923330"/>
          </a:xfrm>
          <a:prstGeom prst="rect">
            <a:avLst/>
          </a:prstGeom>
          <a:solidFill>
            <a:schemeClr val="accent2">
              <a:lumMod val="20000"/>
              <a:lumOff val="80000"/>
            </a:schemeClr>
          </a:solidFill>
        </p:spPr>
        <p:txBody>
          <a:bodyPr wrap="square" rtlCol="0">
            <a:spAutoFit/>
          </a:bodyPr>
          <a:lstStyle/>
          <a:p>
            <a:r>
              <a:rPr lang="en-US" dirty="0"/>
              <a:t>Developmentally disabled camper’s aquatic ratio other than described above – 1:5</a:t>
            </a:r>
          </a:p>
        </p:txBody>
      </p:sp>
      <p:pic>
        <p:nvPicPr>
          <p:cNvPr id="11266" name="Picture 2" descr="Easy/Cute Smiley/Emoji showing Thumbs Up Drawing | How to draw Thumbs Up  Emoji">
            <a:extLst>
              <a:ext uri="{FF2B5EF4-FFF2-40B4-BE49-F238E27FC236}">
                <a16:creationId xmlns:a16="http://schemas.microsoft.com/office/drawing/2014/main" id="{CCE9A167-A8B0-AE52-4AFF-DD9CF44A6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9366" y="3903864"/>
            <a:ext cx="4040345" cy="227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774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5DE0F-3460-D272-E088-581E04A3AF02}"/>
              </a:ext>
            </a:extLst>
          </p:cNvPr>
          <p:cNvSpPr>
            <a:spLocks noGrp="1"/>
          </p:cNvSpPr>
          <p:nvPr>
            <p:ph type="title"/>
          </p:nvPr>
        </p:nvSpPr>
        <p:spPr/>
        <p:txBody>
          <a:bodyPr/>
          <a:lstStyle/>
          <a:p>
            <a:pPr algn="ctr"/>
            <a:r>
              <a:rPr lang="en-US" b="1" dirty="0"/>
              <a:t>PRE-OPERATIONAL INSPECTION PREPAREDNESS </a:t>
            </a:r>
          </a:p>
        </p:txBody>
      </p:sp>
      <p:sp>
        <p:nvSpPr>
          <p:cNvPr id="3" name="Content Placeholder 2">
            <a:extLst>
              <a:ext uri="{FF2B5EF4-FFF2-40B4-BE49-F238E27FC236}">
                <a16:creationId xmlns:a16="http://schemas.microsoft.com/office/drawing/2014/main" id="{31869701-CD4F-CB5E-8A4D-B46DA438CA06}"/>
              </a:ext>
            </a:extLst>
          </p:cNvPr>
          <p:cNvSpPr>
            <a:spLocks noGrp="1"/>
          </p:cNvSpPr>
          <p:nvPr>
            <p:ph idx="1"/>
          </p:nvPr>
        </p:nvSpPr>
        <p:spPr>
          <a:xfrm>
            <a:off x="545264" y="1825624"/>
            <a:ext cx="10991558" cy="4667251"/>
          </a:xfrm>
        </p:spPr>
        <p:txBody>
          <a:bodyPr>
            <a:normAutofit fontScale="85000" lnSpcReduction="20000"/>
          </a:bodyPr>
          <a:lstStyle/>
          <a:p>
            <a:pPr marL="0" indent="0">
              <a:buNone/>
            </a:pPr>
            <a:r>
              <a:rPr lang="en-US" dirty="0"/>
              <a:t>In your packet, you have received a Pre-Op Inspection Date. If this date does not work for you, please reach out ASAP so we can reschedule.</a:t>
            </a:r>
          </a:p>
          <a:p>
            <a:pPr marL="0" indent="0" algn="ctr">
              <a:buNone/>
            </a:pPr>
            <a:r>
              <a:rPr lang="en-US" dirty="0"/>
              <a:t>Please be as prepared as possible, this includes having copies of service records including alarm system, sprinkler system and fire extinguisher inspections! </a:t>
            </a:r>
          </a:p>
          <a:p>
            <a:pPr marL="0" indent="0" algn="ctr">
              <a:buNone/>
            </a:pPr>
            <a:r>
              <a:rPr lang="en-US" b="1" u="sng" dirty="0"/>
              <a:t>Common Violations for Pre-Op Inspections Include:</a:t>
            </a:r>
          </a:p>
          <a:p>
            <a:pPr marL="0" indent="0" algn="ctr">
              <a:buNone/>
            </a:pPr>
            <a:r>
              <a:rPr lang="en-US" dirty="0"/>
              <a:t>Improper door hardware</a:t>
            </a:r>
          </a:p>
          <a:p>
            <a:pPr marL="0" indent="0" algn="ctr">
              <a:buNone/>
            </a:pPr>
            <a:r>
              <a:rPr lang="en-US" dirty="0"/>
              <a:t>Blocked exits</a:t>
            </a:r>
          </a:p>
          <a:p>
            <a:pPr marL="0" indent="0" algn="ctr">
              <a:buNone/>
            </a:pPr>
            <a:r>
              <a:rPr lang="en-US" dirty="0"/>
              <a:t>Alarm Panels not properly functioning</a:t>
            </a:r>
          </a:p>
          <a:p>
            <a:pPr marL="0" indent="0" algn="ctr">
              <a:buNone/>
            </a:pPr>
            <a:r>
              <a:rPr lang="en-US" dirty="0"/>
              <a:t>Units lacking smoke detectors/ CO detectors </a:t>
            </a:r>
          </a:p>
          <a:p>
            <a:pPr marL="0" indent="0" algn="ctr">
              <a:buNone/>
            </a:pPr>
            <a:r>
              <a:rPr lang="en-US" dirty="0">
                <a:solidFill>
                  <a:srgbClr val="FF0000"/>
                </a:solidFill>
              </a:rPr>
              <a:t>These are all Fire Safety Concerns!</a:t>
            </a:r>
          </a:p>
          <a:p>
            <a:pPr marL="0" indent="0" algn="ctr">
              <a:buNone/>
            </a:pPr>
            <a:r>
              <a:rPr lang="en-US" dirty="0">
                <a:solidFill>
                  <a:srgbClr val="0070C0"/>
                </a:solidFill>
              </a:rPr>
              <a:t>If your onsite water system is not properly functioning or lacking a detectable chlorine residual, please let us know before we go out to do your preop, we do not have the time to inspect everyone twice!</a:t>
            </a:r>
          </a:p>
          <a:p>
            <a:pPr marL="0" indent="0">
              <a:buNone/>
            </a:pPr>
            <a:endParaRPr lang="en-US" dirty="0">
              <a:solidFill>
                <a:srgbClr val="0070C0"/>
              </a:solidFill>
            </a:endParaRPr>
          </a:p>
          <a:p>
            <a:pPr marL="0" indent="0">
              <a:buNone/>
            </a:pPr>
            <a:endParaRPr lang="en-US" dirty="0"/>
          </a:p>
        </p:txBody>
      </p:sp>
      <p:pic>
        <p:nvPicPr>
          <p:cNvPr id="2050" name="Picture 2" descr="Exit Sign - Get 10% Off Now">
            <a:extLst>
              <a:ext uri="{FF2B5EF4-FFF2-40B4-BE49-F238E27FC236}">
                <a16:creationId xmlns:a16="http://schemas.microsoft.com/office/drawing/2014/main" id="{AC2FDE8B-09F2-2ACE-55A3-3EC6B74A3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89768">
            <a:off x="687006" y="3900655"/>
            <a:ext cx="1521140" cy="109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7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28000" r="-74000" b="-3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41F9E7-2F92-87C4-9E61-2CB402CEDAF2}"/>
              </a:ext>
            </a:extLst>
          </p:cNvPr>
          <p:cNvSpPr txBox="1"/>
          <p:nvPr/>
        </p:nvSpPr>
        <p:spPr>
          <a:xfrm>
            <a:off x="239282" y="1010245"/>
            <a:ext cx="10989892" cy="564359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NITRATE SAMPLE </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is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be taken PRIOR to your permit being issued.  It is to be taken before treatment and one sample it to be collected from each well.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Consuming too much nitrate can affect how blood carries oxygen and can cause Methemoglobinemia (also known as Blue Baby Syndrome)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BACTERIOLOGICAL SAMPLE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be taken each month camp is in operation, even if it is only for a portion of the month (YES- one day of the month counts!)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Consuming contaminated water can cause illness, which spreads quickly and can be particularly harmful to children.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PRE-OP SAMPLES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count towards your routine (bacteriological) sample for the month in which it was collected.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srgbClr val="FF0000"/>
                </a:solidFill>
              </a:rPr>
              <a:t>Failure to submit sample results or operation sheets by the 10</a:t>
            </a:r>
            <a:r>
              <a:rPr lang="en-US" sz="2400" baseline="30000" dirty="0">
                <a:solidFill>
                  <a:srgbClr val="FF0000"/>
                </a:solidFill>
              </a:rPr>
              <a:t>th</a:t>
            </a:r>
            <a:r>
              <a:rPr lang="en-US" sz="2400" dirty="0">
                <a:solidFill>
                  <a:srgbClr val="FF0000"/>
                </a:solidFill>
              </a:rPr>
              <a:t> day of the following month will result in enforcement!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Once you receive your sample results, e-mail 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dohnc@co.ulster.ny.us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you receive a bad sample result, immediately report the result 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lbel@co.ulster.ny.us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0BC69A3D-9B35-21A7-504D-AB21F8FDF061}"/>
              </a:ext>
            </a:extLst>
          </p:cNvPr>
          <p:cNvSpPr txBox="1"/>
          <p:nvPr/>
        </p:nvSpPr>
        <p:spPr>
          <a:xfrm>
            <a:off x="3048000" y="95017"/>
            <a:ext cx="6096000" cy="769441"/>
          </a:xfrm>
          <a:prstGeom prst="rect">
            <a:avLst/>
          </a:prstGeom>
          <a:noFill/>
        </p:spPr>
        <p:txBody>
          <a:bodyPr wrap="square">
            <a:spAutoFit/>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WATER SAMPLING</a:t>
            </a:r>
            <a:endParaRPr lang="en-US" sz="4400" b="1" dirty="0"/>
          </a:p>
        </p:txBody>
      </p:sp>
    </p:spTree>
    <p:extLst>
      <p:ext uri="{BB962C8B-B14F-4D97-AF65-F5344CB8AC3E}">
        <p14:creationId xmlns:p14="http://schemas.microsoft.com/office/powerpoint/2010/main" val="447818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6DC35-3EE0-BFE2-38FF-2B83A507F488}"/>
              </a:ext>
            </a:extLst>
          </p:cNvPr>
          <p:cNvSpPr>
            <a:spLocks noGrp="1"/>
          </p:cNvSpPr>
          <p:nvPr>
            <p:ph type="title"/>
          </p:nvPr>
        </p:nvSpPr>
        <p:spPr>
          <a:xfrm>
            <a:off x="838200" y="365126"/>
            <a:ext cx="10515600" cy="1070567"/>
          </a:xfrm>
        </p:spPr>
        <p:txBody>
          <a:bodyPr/>
          <a:lstStyle/>
          <a:p>
            <a:pPr algn="ctr"/>
            <a:r>
              <a:rPr lang="en-US" b="1" dirty="0"/>
              <a:t>WATER- WELL DISINFECTION</a:t>
            </a:r>
          </a:p>
        </p:txBody>
      </p:sp>
      <p:sp>
        <p:nvSpPr>
          <p:cNvPr id="3" name="Content Placeholder 2">
            <a:extLst>
              <a:ext uri="{FF2B5EF4-FFF2-40B4-BE49-F238E27FC236}">
                <a16:creationId xmlns:a16="http://schemas.microsoft.com/office/drawing/2014/main" id="{1AABDDA5-6ADB-00A3-D2DF-12B1E6ECA7E5}"/>
              </a:ext>
            </a:extLst>
          </p:cNvPr>
          <p:cNvSpPr>
            <a:spLocks noGrp="1"/>
          </p:cNvSpPr>
          <p:nvPr>
            <p:ph idx="1"/>
          </p:nvPr>
        </p:nvSpPr>
        <p:spPr>
          <a:xfrm>
            <a:off x="838200" y="1538242"/>
            <a:ext cx="10515600" cy="4845465"/>
          </a:xfrm>
        </p:spPr>
        <p:txBody>
          <a:bodyPr>
            <a:normAutofit/>
          </a:bodyPr>
          <a:lstStyle/>
          <a:p>
            <a:pPr marL="0" indent="0">
              <a:buNone/>
            </a:pPr>
            <a:r>
              <a:rPr lang="en-US" dirty="0">
                <a:solidFill>
                  <a:schemeClr val="accent1">
                    <a:lumMod val="75000"/>
                  </a:schemeClr>
                </a:solidFill>
              </a:rPr>
              <a:t>Prior to taking any samples </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itchFamily="18" charset="2"/>
              <a:buChar char=""/>
              <a:tabLst/>
              <a:defRPr/>
            </a:pPr>
            <a:r>
              <a:rPr kumimoji="0" lang="en-US" altLang="en-US" sz="1900" b="0" i="0" u="none" strike="noStrike" kern="1200" cap="none" spc="0" normalizeH="0" baseline="0" noProof="0" dirty="0">
                <a:ln>
                  <a:noFill/>
                </a:ln>
                <a:solidFill>
                  <a:srgbClr val="000000"/>
                </a:solidFill>
                <a:effectLst/>
                <a:uLnTx/>
                <a:uFillTx/>
                <a:latin typeface="Constantia"/>
                <a:ea typeface="+mn-ea"/>
                <a:cs typeface="+mn-cs"/>
              </a:rPr>
              <a:t>All wells and distribution systems that are not operated continuously should be disinfected to neutralize any contamination that might have been introduced into them by equipment, material, surface drainage, construction or repair.  The following steps must be taken for each water system and completed at least 15 days prior to the property’s occupancy:</a:t>
            </a: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r>
              <a:rPr kumimoji="0" lang="en-US" altLang="en-US" sz="1900" b="0" i="0" u="none" strike="noStrike" kern="1200" cap="none" spc="0" normalizeH="0" baseline="0" noProof="0" dirty="0">
                <a:ln>
                  <a:noFill/>
                </a:ln>
                <a:solidFill>
                  <a:srgbClr val="03495C"/>
                </a:solidFill>
                <a:effectLst/>
                <a:uLnTx/>
                <a:uFillTx/>
                <a:latin typeface="Constantia"/>
                <a:ea typeface="+mn-ea"/>
                <a:cs typeface="+mn-cs"/>
              </a:rPr>
              <a:t>Well Disinfection</a:t>
            </a:r>
          </a:p>
          <a:p>
            <a:pPr marL="639763" marR="0" lvl="1" indent="-246063" algn="l" defTabSz="914400" rtl="0" eaLnBrk="1" fontAlgn="base" latinLnBrk="0" hangingPunct="1">
              <a:lnSpc>
                <a:spcPct val="100000"/>
              </a:lnSpc>
              <a:spcBef>
                <a:spcPct val="20000"/>
              </a:spcBef>
              <a:spcAft>
                <a:spcPct val="0"/>
              </a:spcAft>
              <a:buClr>
                <a:srgbClr val="0F6FC6"/>
              </a:buClr>
              <a:buSzPct val="85000"/>
              <a:buFont typeface="Wingdings 2" pitchFamily="18" charset="2"/>
              <a:buChar char=""/>
              <a:tabLst/>
              <a:defRPr/>
            </a:pPr>
            <a:r>
              <a:rPr kumimoji="0" lang="en-US" altLang="en-US" sz="1900" b="0" i="0" u="none" strike="noStrike" kern="1200" cap="none" spc="0" normalizeH="0" baseline="0" noProof="0" dirty="0">
                <a:ln>
                  <a:noFill/>
                </a:ln>
                <a:solidFill>
                  <a:srgbClr val="000000"/>
                </a:solidFill>
                <a:effectLst/>
                <a:uLnTx/>
                <a:uFillTx/>
                <a:latin typeface="Constantia"/>
                <a:ea typeface="+mn-ea"/>
                <a:cs typeface="+mn-cs"/>
              </a:rPr>
              <a:t>1. Prepare a strong chlorine solution by using 2 quarts of an NSF approved unscented hypochlorite or bleach in 5 gallons of safe water.  Pour this directly into the well.  These doses may vary according to well depth and are good for wells up to 150 feet.</a:t>
            </a:r>
          </a:p>
          <a:p>
            <a:pPr marL="639763" marR="0" lvl="1" indent="-246063" algn="l" defTabSz="914400" rtl="0" eaLnBrk="1" fontAlgn="base" latinLnBrk="0" hangingPunct="1">
              <a:lnSpc>
                <a:spcPct val="100000"/>
              </a:lnSpc>
              <a:spcBef>
                <a:spcPct val="20000"/>
              </a:spcBef>
              <a:spcAft>
                <a:spcPct val="0"/>
              </a:spcAft>
              <a:buClr>
                <a:srgbClr val="0F6FC6"/>
              </a:buClr>
              <a:buSzPct val="85000"/>
              <a:buFont typeface="Wingdings 2" pitchFamily="18" charset="2"/>
              <a:buChar char=""/>
              <a:tabLst/>
              <a:defRPr/>
            </a:pPr>
            <a:r>
              <a:rPr kumimoji="0" lang="en-US" altLang="en-US" sz="1900" b="0" i="0" u="none" strike="noStrike" kern="1200" cap="none" spc="0" normalizeH="0" baseline="0" noProof="0" dirty="0">
                <a:ln>
                  <a:noFill/>
                </a:ln>
                <a:solidFill>
                  <a:srgbClr val="000000"/>
                </a:solidFill>
                <a:effectLst/>
                <a:uLnTx/>
                <a:uFillTx/>
                <a:latin typeface="Constantia"/>
                <a:ea typeface="+mn-ea"/>
                <a:cs typeface="+mn-cs"/>
              </a:rPr>
              <a:t>2. Draw water until a strong chlorine odor is present at a tap at the beginning of the distribution system.  Allow the well to sit idle for at least 24 hours.  Do not use the water during this time.</a:t>
            </a:r>
          </a:p>
          <a:p>
            <a:pPr marL="639763" marR="0" lvl="1" indent="-246063" algn="l" defTabSz="914400" rtl="0" eaLnBrk="1" fontAlgn="base" latinLnBrk="0" hangingPunct="1">
              <a:lnSpc>
                <a:spcPct val="100000"/>
              </a:lnSpc>
              <a:spcBef>
                <a:spcPct val="20000"/>
              </a:spcBef>
              <a:spcAft>
                <a:spcPct val="0"/>
              </a:spcAft>
              <a:buClr>
                <a:srgbClr val="0F6FC6"/>
              </a:buClr>
              <a:buSzPct val="85000"/>
              <a:buFont typeface="Wingdings 2" pitchFamily="18" charset="2"/>
              <a:buChar char=""/>
              <a:tabLst/>
              <a:defRPr/>
            </a:pPr>
            <a:r>
              <a:rPr kumimoji="0" lang="en-US" altLang="en-US" sz="1900" b="0" i="0" u="none" strike="noStrike" kern="1200" cap="none" spc="0" normalizeH="0" baseline="0" noProof="0" dirty="0">
                <a:ln>
                  <a:noFill/>
                </a:ln>
                <a:solidFill>
                  <a:srgbClr val="000000"/>
                </a:solidFill>
                <a:effectLst/>
                <a:uLnTx/>
                <a:uFillTx/>
                <a:latin typeface="Constantia"/>
                <a:ea typeface="+mn-ea"/>
                <a:cs typeface="+mn-cs"/>
              </a:rPr>
              <a:t>3. After 24 hours let the well pump to waste, preferably through an outside tap being careful not to allow the water to flow on shrubbery or flowers.  This should be done until the chlorine odor is no longer apparent at the tap. 	</a:t>
            </a:r>
          </a:p>
          <a:p>
            <a:endParaRPr lang="en-US" dirty="0"/>
          </a:p>
        </p:txBody>
      </p:sp>
    </p:spTree>
    <p:extLst>
      <p:ext uri="{BB962C8B-B14F-4D97-AF65-F5344CB8AC3E}">
        <p14:creationId xmlns:p14="http://schemas.microsoft.com/office/powerpoint/2010/main" val="186718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1CD7-CD8A-9936-99C7-A822F40F10AE}"/>
              </a:ext>
            </a:extLst>
          </p:cNvPr>
          <p:cNvSpPr>
            <a:spLocks noGrp="1"/>
          </p:cNvSpPr>
          <p:nvPr>
            <p:ph type="title"/>
          </p:nvPr>
        </p:nvSpPr>
        <p:spPr>
          <a:xfrm>
            <a:off x="838200" y="365126"/>
            <a:ext cx="10515600" cy="1087660"/>
          </a:xfrm>
        </p:spPr>
        <p:txBody>
          <a:bodyPr/>
          <a:lstStyle/>
          <a:p>
            <a:pPr algn="ctr"/>
            <a:r>
              <a:rPr lang="en-US" sz="4400" b="1" dirty="0"/>
              <a:t>WATER-DISTRIBUTION DISINFECTING </a:t>
            </a:r>
            <a:endParaRPr lang="en-US" b="1" dirty="0"/>
          </a:p>
        </p:txBody>
      </p:sp>
      <p:sp>
        <p:nvSpPr>
          <p:cNvPr id="3" name="Content Placeholder 2">
            <a:extLst>
              <a:ext uri="{FF2B5EF4-FFF2-40B4-BE49-F238E27FC236}">
                <a16:creationId xmlns:a16="http://schemas.microsoft.com/office/drawing/2014/main" id="{B20FD80C-E18D-04D8-5625-03AED4837D80}"/>
              </a:ext>
            </a:extLst>
          </p:cNvPr>
          <p:cNvSpPr>
            <a:spLocks noGrp="1"/>
          </p:cNvSpPr>
          <p:nvPr>
            <p:ph idx="1"/>
          </p:nvPr>
        </p:nvSpPr>
        <p:spPr>
          <a:xfrm>
            <a:off x="838200" y="1452786"/>
            <a:ext cx="10515600" cy="4905285"/>
          </a:xfrm>
        </p:spPr>
        <p:txBody>
          <a:bodyPr>
            <a:normAutofit fontScale="77500" lnSpcReduction="20000"/>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a:buNone/>
              <a:tabLst/>
              <a:defRPr/>
            </a:pPr>
            <a:r>
              <a:rPr kumimoji="0" lang="en-US" sz="2800" b="0" i="0" u="none" strike="noStrike" kern="1200" cap="none" spc="0" normalizeH="0" baseline="0" noProof="0" dirty="0">
                <a:ln>
                  <a:noFill/>
                </a:ln>
                <a:solidFill>
                  <a:srgbClr val="04617B">
                    <a:lumMod val="75000"/>
                  </a:srgbClr>
                </a:solidFill>
                <a:effectLst/>
                <a:uLnTx/>
                <a:uFillTx/>
                <a:latin typeface="Constantia"/>
                <a:ea typeface="+mn-ea"/>
                <a:cs typeface="+mn-cs"/>
              </a:rPr>
              <a:t>Distribution Disinfection</a:t>
            </a: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r>
              <a:rPr kumimoji="0" lang="en-US" sz="2800" b="0" i="0" u="none" strike="noStrike" kern="1200" cap="none" spc="0" normalizeH="0" baseline="0" noProof="0" dirty="0">
                <a:ln>
                  <a:noFill/>
                </a:ln>
                <a:solidFill>
                  <a:prstClr val="black"/>
                </a:solidFill>
                <a:effectLst/>
                <a:uLnTx/>
                <a:uFillTx/>
                <a:latin typeface="Constantia"/>
                <a:ea typeface="+mn-ea"/>
                <a:cs typeface="+mn-cs"/>
              </a:rPr>
              <a:t>(1)   All water mains shall be disinfected by filling the main to remove all air pockets, flushing the main to remove particulates, and filling the main with potable water.  The potable water shall then be chlorinated by feeding liquid hypochlorite at a constant rate such that the water will not have less than a 25 mg/l free chlorine residual (25 ppm) throughout the water system.  After a 24-hour holding period there must be a free chlorine residual of not less than 10 mg/l throughout the children’s camp water system.</a:t>
            </a: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r>
              <a:rPr kumimoji="0" lang="en-US" altLang="en-US" sz="2800" b="0" i="0" u="none" strike="noStrike" kern="1200" cap="none" spc="0" normalizeH="0" baseline="0" noProof="0" dirty="0">
                <a:ln>
                  <a:noFill/>
                </a:ln>
                <a:solidFill>
                  <a:srgbClr val="000000"/>
                </a:solidFill>
                <a:effectLst/>
                <a:uLnTx/>
                <a:uFillTx/>
                <a:latin typeface="Constantia"/>
                <a:ea typeface="+mn-ea"/>
                <a:cs typeface="+mn-cs"/>
              </a:rPr>
              <a:t>(2)   All water mains shall be flushed, and free chlorine residual disinfection concentrations shall be measured for the two days immediately following the completion of the main disinfection at representative points in the distribution system to ensure chlorine residuals of not less than 0.2 mg/l.</a:t>
            </a: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r>
              <a:rPr kumimoji="0" lang="en-US" altLang="en-US" sz="2800" b="0" i="0" u="none" strike="noStrike" kern="1200" cap="none" spc="0" normalizeH="0" baseline="0" noProof="0" dirty="0">
                <a:ln>
                  <a:noFill/>
                </a:ln>
                <a:solidFill>
                  <a:srgbClr val="000000"/>
                </a:solidFill>
                <a:effectLst/>
                <a:uLnTx/>
                <a:uFillTx/>
                <a:latin typeface="Constantia"/>
                <a:ea typeface="+mn-ea"/>
                <a:cs typeface="+mn-cs"/>
              </a:rPr>
              <a:t>(3)   A Total Coliform sample shall be collected from each water source at a representative point in the distribution system following the two-day flushing and chlorine monitoring period and when a free chlorine residual of not more than 2.0 mg/l is present.  Pre-operational water analysis reports must be submitted to the permit-issuing official prior to permit issuance.</a:t>
            </a:r>
          </a:p>
          <a:p>
            <a:endParaRPr lang="en-US" dirty="0"/>
          </a:p>
        </p:txBody>
      </p:sp>
    </p:spTree>
    <p:extLst>
      <p:ext uri="{BB962C8B-B14F-4D97-AF65-F5344CB8AC3E}">
        <p14:creationId xmlns:p14="http://schemas.microsoft.com/office/powerpoint/2010/main" val="2197272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18000" b="-1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FD47-ADAC-6B0C-84A2-DD9FAD621487}"/>
              </a:ext>
            </a:extLst>
          </p:cNvPr>
          <p:cNvSpPr>
            <a:spLocks noGrp="1"/>
          </p:cNvSpPr>
          <p:nvPr>
            <p:ph type="title"/>
          </p:nvPr>
        </p:nvSpPr>
        <p:spPr>
          <a:xfrm>
            <a:off x="188007" y="0"/>
            <a:ext cx="6572083" cy="1708246"/>
          </a:xfrm>
        </p:spPr>
        <p:txBody>
          <a:bodyPr anchor="ctr">
            <a:normAutofit/>
          </a:bodyPr>
          <a:lstStyle/>
          <a:p>
            <a:pPr algn="ctr"/>
            <a:r>
              <a:rPr lang="en-US" sz="4000" dirty="0"/>
              <a:t>MONTHLY OPERATION REPORT </a:t>
            </a:r>
            <a:r>
              <a:rPr lang="en-US" sz="3600" dirty="0"/>
              <a:t>(</a:t>
            </a:r>
            <a:r>
              <a:rPr lang="en-US" sz="3600" b="1" dirty="0"/>
              <a:t>MOR</a:t>
            </a:r>
            <a:r>
              <a:rPr lang="en-US" sz="3600" dirty="0"/>
              <a:t>s)</a:t>
            </a:r>
          </a:p>
        </p:txBody>
      </p:sp>
      <p:sp>
        <p:nvSpPr>
          <p:cNvPr id="3" name="Content Placeholder 2">
            <a:extLst>
              <a:ext uri="{FF2B5EF4-FFF2-40B4-BE49-F238E27FC236}">
                <a16:creationId xmlns:a16="http://schemas.microsoft.com/office/drawing/2014/main" id="{CE9F2E39-1E7D-95FB-D0D5-E14AD7BBAFA2}"/>
              </a:ext>
            </a:extLst>
          </p:cNvPr>
          <p:cNvSpPr>
            <a:spLocks noGrp="1"/>
          </p:cNvSpPr>
          <p:nvPr>
            <p:ph idx="1"/>
          </p:nvPr>
        </p:nvSpPr>
        <p:spPr>
          <a:xfrm>
            <a:off x="358923" y="1059542"/>
            <a:ext cx="6323887" cy="5601453"/>
          </a:xfrm>
        </p:spPr>
        <p:txBody>
          <a:bodyPr anchor="ctr">
            <a:normAutofit/>
          </a:bodyPr>
          <a:lstStyle/>
          <a:p>
            <a:pPr marL="0" indent="0">
              <a:buNone/>
            </a:pPr>
            <a:r>
              <a:rPr lang="en-US" sz="2000" dirty="0"/>
              <a:t>A chlorine residual, (or check of UV system) is required to be noted on a </a:t>
            </a:r>
            <a:r>
              <a:rPr lang="en-US" sz="2000" b="1" dirty="0"/>
              <a:t>MOR</a:t>
            </a:r>
            <a:r>
              <a:rPr lang="en-US" sz="2000" dirty="0"/>
              <a:t> sheet every day camp is in session.</a:t>
            </a:r>
          </a:p>
          <a:p>
            <a:pPr marL="0" indent="0">
              <a:buNone/>
            </a:pPr>
            <a:endParaRPr lang="en-US" sz="2000" dirty="0"/>
          </a:p>
          <a:p>
            <a:pPr marL="0" indent="0">
              <a:buNone/>
            </a:pPr>
            <a:r>
              <a:rPr lang="en-US" sz="2000" dirty="0"/>
              <a:t>A chlorine residual is to be maintained throughout the distribution system at a minimum of </a:t>
            </a:r>
            <a:r>
              <a:rPr lang="en-US" sz="2000" b="1" dirty="0"/>
              <a:t>0.2</a:t>
            </a:r>
            <a:r>
              <a:rPr lang="en-US" sz="2000" dirty="0"/>
              <a:t> PPM and a max of </a:t>
            </a:r>
            <a:r>
              <a:rPr lang="en-US" sz="2000" b="1" dirty="0"/>
              <a:t>4.0</a:t>
            </a:r>
            <a:r>
              <a:rPr lang="en-US" sz="2000" dirty="0"/>
              <a:t> PPM.</a:t>
            </a:r>
          </a:p>
          <a:p>
            <a:pPr marL="0" indent="0">
              <a:buNone/>
            </a:pPr>
            <a:endParaRPr lang="en-US" sz="2000" dirty="0"/>
          </a:p>
          <a:p>
            <a:pPr marL="0" indent="0">
              <a:buNone/>
            </a:pPr>
            <a:r>
              <a:rPr lang="en-US" sz="2000" dirty="0"/>
              <a:t>Each camp with a water system has received a copy of their own </a:t>
            </a:r>
            <a:r>
              <a:rPr lang="en-US" sz="2000" b="1" dirty="0"/>
              <a:t>MOR</a:t>
            </a:r>
            <a:r>
              <a:rPr lang="en-US" sz="2000" dirty="0"/>
              <a:t> in their packet. Please refer to “Drinking Water Operation Sheets” under UCDOH Children’s Camp Webpage for additional copies.</a:t>
            </a:r>
          </a:p>
          <a:p>
            <a:pPr marL="0" indent="0">
              <a:buNone/>
            </a:pPr>
            <a:endParaRPr lang="en-US" sz="2000" dirty="0"/>
          </a:p>
          <a:p>
            <a:pPr marL="0" indent="0">
              <a:buNone/>
            </a:pPr>
            <a:r>
              <a:rPr lang="en-US" sz="2000" dirty="0"/>
              <a:t>These </a:t>
            </a:r>
            <a:r>
              <a:rPr lang="en-US" sz="2000" b="1" dirty="0"/>
              <a:t>MOR</a:t>
            </a:r>
            <a:r>
              <a:rPr lang="en-US" sz="2000" dirty="0"/>
              <a:t>s are to be sent to </a:t>
            </a:r>
            <a:r>
              <a:rPr lang="en-US" sz="2000" dirty="0">
                <a:hlinkClick r:id="rId3"/>
              </a:rPr>
              <a:t>dohnc@co.ulster.ny.us</a:t>
            </a:r>
            <a:r>
              <a:rPr lang="en-US" sz="2000" dirty="0"/>
              <a:t> by the </a:t>
            </a:r>
            <a:r>
              <a:rPr lang="en-US" sz="2000" b="1" dirty="0"/>
              <a:t>10</a:t>
            </a:r>
            <a:r>
              <a:rPr lang="en-US" sz="2000" b="1" baseline="30000" dirty="0"/>
              <a:t>th</a:t>
            </a:r>
            <a:r>
              <a:rPr lang="en-US" sz="2000" dirty="0"/>
              <a:t> of the following month.</a:t>
            </a:r>
          </a:p>
        </p:txBody>
      </p:sp>
      <p:sp>
        <p:nvSpPr>
          <p:cNvPr id="2059" name="Rectangle 2058">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3FCB0A9-877E-44BD-8777-174E6DCE7253}"/>
              </a:ext>
            </a:extLst>
          </p:cNvPr>
          <p:cNvPicPr>
            <a:picLocks noChangeAspect="1"/>
          </p:cNvPicPr>
          <p:nvPr/>
        </p:nvPicPr>
        <p:blipFill>
          <a:blip r:embed="rId4"/>
          <a:stretch>
            <a:fillRect/>
          </a:stretch>
        </p:blipFill>
        <p:spPr>
          <a:xfrm>
            <a:off x="7057633" y="353979"/>
            <a:ext cx="4858533" cy="615004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58208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A307-CD43-50D2-5FB2-E66F5A257BC3}"/>
              </a:ext>
            </a:extLst>
          </p:cNvPr>
          <p:cNvSpPr>
            <a:spLocks noGrp="1"/>
          </p:cNvSpPr>
          <p:nvPr>
            <p:ph type="ctrTitle"/>
          </p:nvPr>
        </p:nvSpPr>
        <p:spPr>
          <a:xfrm>
            <a:off x="17342" y="289975"/>
            <a:ext cx="4863820" cy="620082"/>
          </a:xfrm>
        </p:spPr>
        <p:txBody>
          <a:bodyPr>
            <a:normAutofit/>
          </a:bodyPr>
          <a:lstStyle/>
          <a:p>
            <a:r>
              <a:rPr lang="en-US" sz="2800" dirty="0"/>
              <a:t>Sample Siting Plan</a:t>
            </a:r>
          </a:p>
        </p:txBody>
      </p:sp>
      <p:pic>
        <p:nvPicPr>
          <p:cNvPr id="5" name="Picture 4">
            <a:extLst>
              <a:ext uri="{FF2B5EF4-FFF2-40B4-BE49-F238E27FC236}">
                <a16:creationId xmlns:a16="http://schemas.microsoft.com/office/drawing/2014/main" id="{C162E40A-F2B4-943F-26B2-46D2501B4B59}"/>
              </a:ext>
            </a:extLst>
          </p:cNvPr>
          <p:cNvPicPr>
            <a:picLocks noChangeAspect="1"/>
          </p:cNvPicPr>
          <p:nvPr/>
        </p:nvPicPr>
        <p:blipFill>
          <a:blip r:embed="rId2"/>
          <a:stretch>
            <a:fillRect/>
          </a:stretch>
        </p:blipFill>
        <p:spPr>
          <a:xfrm>
            <a:off x="5416725" y="415637"/>
            <a:ext cx="6354146" cy="6274412"/>
          </a:xfrm>
          <a:prstGeom prst="rect">
            <a:avLst/>
          </a:prstGeom>
        </p:spPr>
      </p:pic>
      <p:sp>
        <p:nvSpPr>
          <p:cNvPr id="6" name="TextBox 5">
            <a:extLst>
              <a:ext uri="{FF2B5EF4-FFF2-40B4-BE49-F238E27FC236}">
                <a16:creationId xmlns:a16="http://schemas.microsoft.com/office/drawing/2014/main" id="{63D4A0FC-7279-3AC1-E6B6-04975195117C}"/>
              </a:ext>
            </a:extLst>
          </p:cNvPr>
          <p:cNvSpPr txBox="1"/>
          <p:nvPr/>
        </p:nvSpPr>
        <p:spPr>
          <a:xfrm>
            <a:off x="421129" y="4141048"/>
            <a:ext cx="4626732" cy="2246769"/>
          </a:xfrm>
          <a:prstGeom prst="rect">
            <a:avLst/>
          </a:prstGeom>
          <a:noFill/>
        </p:spPr>
        <p:txBody>
          <a:bodyPr wrap="square" rtlCol="0">
            <a:spAutoFit/>
          </a:bodyPr>
          <a:lstStyle/>
          <a:p>
            <a:pPr algn="ctr"/>
            <a:r>
              <a:rPr lang="en-US" sz="2000" dirty="0"/>
              <a:t>All facilities with onsite wells are to complete the Sample Siting Plan enclosed in their application packet and submit it to this department before permits are issued for the 2025 camp season.  If you have any questions on your water system, please reach out to this department. </a:t>
            </a:r>
          </a:p>
        </p:txBody>
      </p:sp>
      <p:pic>
        <p:nvPicPr>
          <p:cNvPr id="7" name="Picture 6">
            <a:extLst>
              <a:ext uri="{FF2B5EF4-FFF2-40B4-BE49-F238E27FC236}">
                <a16:creationId xmlns:a16="http://schemas.microsoft.com/office/drawing/2014/main" id="{104DC607-5A26-2B80-D169-C58A5FA1A75D}"/>
              </a:ext>
            </a:extLst>
          </p:cNvPr>
          <p:cNvPicPr>
            <a:picLocks noChangeAspect="1"/>
          </p:cNvPicPr>
          <p:nvPr/>
        </p:nvPicPr>
        <p:blipFill>
          <a:blip r:embed="rId3"/>
          <a:stretch>
            <a:fillRect/>
          </a:stretch>
        </p:blipFill>
        <p:spPr>
          <a:xfrm>
            <a:off x="840614" y="1410282"/>
            <a:ext cx="3347903" cy="2230541"/>
          </a:xfrm>
          <a:prstGeom prst="rect">
            <a:avLst/>
          </a:prstGeom>
        </p:spPr>
      </p:pic>
    </p:spTree>
    <p:extLst>
      <p:ext uri="{BB962C8B-B14F-4D97-AF65-F5344CB8AC3E}">
        <p14:creationId xmlns:p14="http://schemas.microsoft.com/office/powerpoint/2010/main" val="2357652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716739B-0246-D3C0-56B4-AD3DF822E3EA}"/>
              </a:ext>
            </a:extLst>
          </p:cNvPr>
          <p:cNvPicPr>
            <a:picLocks noChangeAspect="1"/>
          </p:cNvPicPr>
          <p:nvPr/>
        </p:nvPicPr>
        <p:blipFill>
          <a:blip r:embed="rId2"/>
          <a:srcRect l="26099" r="11664"/>
          <a:stretch/>
        </p:blipFill>
        <p:spPr>
          <a:xfrm>
            <a:off x="-474785" y="0"/>
            <a:ext cx="7587839" cy="6857990"/>
          </a:xfrm>
          <a:prstGeom prst="rect">
            <a:avLst/>
          </a:prstGeom>
          <a:effectLst>
            <a:softEdge rad="1270000"/>
          </a:effectLst>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3ADDFF-3FBF-07F4-CF2D-ABC78D11CDE1}"/>
              </a:ext>
            </a:extLst>
          </p:cNvPr>
          <p:cNvSpPr>
            <a:spLocks noGrp="1"/>
          </p:cNvSpPr>
          <p:nvPr>
            <p:ph type="title"/>
          </p:nvPr>
        </p:nvSpPr>
        <p:spPr>
          <a:xfrm>
            <a:off x="5341122" y="365125"/>
            <a:ext cx="6012678" cy="933836"/>
          </a:xfrm>
        </p:spPr>
        <p:txBody>
          <a:bodyPr>
            <a:normAutofit/>
          </a:bodyPr>
          <a:lstStyle/>
          <a:p>
            <a:r>
              <a:rPr lang="en-US" sz="4000" dirty="0"/>
              <a:t>Bird Flu (H5N1)</a:t>
            </a:r>
          </a:p>
        </p:txBody>
      </p:sp>
      <p:sp>
        <p:nvSpPr>
          <p:cNvPr id="3" name="Content Placeholder 2">
            <a:extLst>
              <a:ext uri="{FF2B5EF4-FFF2-40B4-BE49-F238E27FC236}">
                <a16:creationId xmlns:a16="http://schemas.microsoft.com/office/drawing/2014/main" id="{427033DF-6325-8BF4-7639-A7385A45C074}"/>
              </a:ext>
            </a:extLst>
          </p:cNvPr>
          <p:cNvSpPr>
            <a:spLocks noGrp="1"/>
          </p:cNvSpPr>
          <p:nvPr>
            <p:ph idx="1"/>
          </p:nvPr>
        </p:nvSpPr>
        <p:spPr>
          <a:xfrm>
            <a:off x="5125019" y="1384419"/>
            <a:ext cx="6710906" cy="5108456"/>
          </a:xfrm>
        </p:spPr>
        <p:txBody>
          <a:bodyPr>
            <a:normAutofit/>
          </a:bodyPr>
          <a:lstStyle/>
          <a:p>
            <a:pPr marL="0" indent="0">
              <a:buNone/>
            </a:pPr>
            <a:r>
              <a:rPr lang="en-US" sz="2000" dirty="0"/>
              <a:t>H5 bird flu is widespread in wild birds worldwide and is causing outbreaks in poultry and U.S. dairy cows with several recent human cases in U.S. dairy and poultry workers.</a:t>
            </a:r>
          </a:p>
          <a:p>
            <a:pPr marL="0" indent="0">
              <a:buNone/>
            </a:pPr>
            <a:r>
              <a:rPr lang="en-US" sz="2000" dirty="0"/>
              <a:t>While Bird Flu has been in the US since 2022, with 68 cases found in humans, there has been a major uptick in bird flu cases in birds and mammals in 2025.</a:t>
            </a:r>
          </a:p>
          <a:p>
            <a:pPr marL="0" indent="0">
              <a:buNone/>
            </a:pPr>
            <a:r>
              <a:rPr lang="en-US" sz="2000" dirty="0"/>
              <a:t>Person to person transmission has not been identified. </a:t>
            </a:r>
          </a:p>
          <a:p>
            <a:pPr marL="0" indent="0">
              <a:buNone/>
            </a:pPr>
            <a:r>
              <a:rPr lang="en-US" sz="2000" dirty="0"/>
              <a:t>Because transmission is believed to be spread via bird waste, it is advised to clean up bird waste (i.e. goose poop at a beach/lake/field etc.) if possible. </a:t>
            </a:r>
          </a:p>
          <a:p>
            <a:pPr marL="0" indent="0">
              <a:buNone/>
            </a:pPr>
            <a:r>
              <a:rPr lang="en-US" sz="2000" dirty="0"/>
              <a:t>Unpasteurized milk can also spread H5N1.</a:t>
            </a:r>
          </a:p>
          <a:p>
            <a:pPr marL="0" indent="0">
              <a:buNone/>
            </a:pPr>
            <a:r>
              <a:rPr lang="en-US" sz="2000" dirty="0"/>
              <a:t>Avoid contact with dead birds, and if you must, handle them with caution. </a:t>
            </a:r>
            <a:r>
              <a:rPr lang="en-US" sz="2000"/>
              <a:t>Using proper </a:t>
            </a:r>
            <a:r>
              <a:rPr lang="en-US" sz="2000" dirty="0"/>
              <a:t>PPE dead bords can be triple bagged and reported to </a:t>
            </a:r>
            <a:r>
              <a:rPr lang="en-US" sz="2000" b="0" i="0" dirty="0">
                <a:effectLst/>
                <a:latin typeface="Nunito" pitchFamily="2" charset="0"/>
              </a:rPr>
              <a:t>USDA's toll-free number at 	1-866-536-7593. </a:t>
            </a:r>
            <a:endParaRPr lang="en-US" sz="2000" dirty="0"/>
          </a:p>
          <a:p>
            <a:pPr marL="0" indent="0">
              <a:buNone/>
            </a:pPr>
            <a:endParaRPr lang="en-US" sz="1100" dirty="0"/>
          </a:p>
          <a:p>
            <a:pPr marL="0" indent="0">
              <a:buNone/>
            </a:pPr>
            <a:endParaRPr lang="en-US" sz="1100" dirty="0"/>
          </a:p>
        </p:txBody>
      </p:sp>
    </p:spTree>
    <p:extLst>
      <p:ext uri="{BB962C8B-B14F-4D97-AF65-F5344CB8AC3E}">
        <p14:creationId xmlns:p14="http://schemas.microsoft.com/office/powerpoint/2010/main" val="3722635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EA61D-00EA-BF98-D164-86058AC41134}"/>
              </a:ext>
            </a:extLst>
          </p:cNvPr>
          <p:cNvSpPr>
            <a:spLocks noGrp="1"/>
          </p:cNvSpPr>
          <p:nvPr>
            <p:ph type="title"/>
          </p:nvPr>
        </p:nvSpPr>
        <p:spPr>
          <a:xfrm>
            <a:off x="838200" y="365125"/>
            <a:ext cx="10515600" cy="880745"/>
          </a:xfrm>
        </p:spPr>
        <p:txBody>
          <a:bodyPr>
            <a:normAutofit/>
          </a:bodyPr>
          <a:lstStyle/>
          <a:p>
            <a:pPr algn="ctr"/>
            <a:r>
              <a:rPr lang="en-US" sz="4800" b="1" dirty="0"/>
              <a:t>LAST REMINDERS:</a:t>
            </a:r>
          </a:p>
        </p:txBody>
      </p:sp>
      <p:sp>
        <p:nvSpPr>
          <p:cNvPr id="3" name="Content Placeholder 2">
            <a:extLst>
              <a:ext uri="{FF2B5EF4-FFF2-40B4-BE49-F238E27FC236}">
                <a16:creationId xmlns:a16="http://schemas.microsoft.com/office/drawing/2014/main" id="{897E282D-97A9-EE68-207A-71964A1E4C50}"/>
              </a:ext>
            </a:extLst>
          </p:cNvPr>
          <p:cNvSpPr>
            <a:spLocks noGrp="1"/>
          </p:cNvSpPr>
          <p:nvPr>
            <p:ph idx="1"/>
          </p:nvPr>
        </p:nvSpPr>
        <p:spPr>
          <a:xfrm>
            <a:off x="838200" y="1391477"/>
            <a:ext cx="10515600" cy="3405809"/>
          </a:xfrm>
        </p:spPr>
        <p:txBody>
          <a:bodyPr>
            <a:normAutofit fontScale="92500" lnSpcReduction="20000"/>
          </a:bodyPr>
          <a:lstStyle/>
          <a:p>
            <a:pPr marL="0" indent="0">
              <a:buNone/>
            </a:pPr>
            <a:r>
              <a:rPr lang="en-US" dirty="0"/>
              <a:t>Please make sure that you fill in your e-mail address on your permit application. Inspection records are digital, so without an email address linked to your facility, it is difficult to receive your inspection reports and other important information.</a:t>
            </a:r>
          </a:p>
          <a:p>
            <a:pPr marL="0" indent="0">
              <a:buNone/>
            </a:pPr>
            <a:endParaRPr lang="en-US" dirty="0"/>
          </a:p>
          <a:p>
            <a:pPr marL="0" indent="0">
              <a:buNone/>
            </a:pPr>
            <a:r>
              <a:rPr lang="en-US" dirty="0"/>
              <a:t>As always, permits will not be issued until we have received </a:t>
            </a:r>
            <a:r>
              <a:rPr lang="en-US" u="sng" dirty="0"/>
              <a:t>all</a:t>
            </a:r>
            <a:r>
              <a:rPr lang="en-US" dirty="0"/>
              <a:t> application paperwork and </a:t>
            </a:r>
            <a:r>
              <a:rPr lang="en-US" u="sng" dirty="0"/>
              <a:t>all</a:t>
            </a:r>
            <a:r>
              <a:rPr lang="en-US" dirty="0"/>
              <a:t> staff certifications.</a:t>
            </a:r>
          </a:p>
          <a:p>
            <a:pPr marL="0" indent="0">
              <a:buNone/>
            </a:pPr>
            <a:endParaRPr lang="en-US" dirty="0"/>
          </a:p>
          <a:p>
            <a:pPr marL="0" indent="0">
              <a:buNone/>
            </a:pPr>
            <a:r>
              <a:rPr lang="en-US" dirty="0"/>
              <a:t>Please send an e-mail confirming you have reviewed this training to </a:t>
            </a:r>
            <a:r>
              <a:rPr lang="en-US" dirty="0">
                <a:hlinkClick r:id="rId3"/>
              </a:rPr>
              <a:t>bhaf@co.ulster.ny.us</a:t>
            </a:r>
            <a:r>
              <a:rPr lang="en-US" dirty="0"/>
              <a:t> </a:t>
            </a:r>
          </a:p>
        </p:txBody>
      </p:sp>
      <p:sp>
        <p:nvSpPr>
          <p:cNvPr id="4" name="TextBox 3">
            <a:extLst>
              <a:ext uri="{FF2B5EF4-FFF2-40B4-BE49-F238E27FC236}">
                <a16:creationId xmlns:a16="http://schemas.microsoft.com/office/drawing/2014/main" id="{28E34DD6-C8FC-8615-F245-0F9E8910F041}"/>
              </a:ext>
            </a:extLst>
          </p:cNvPr>
          <p:cNvSpPr txBox="1"/>
          <p:nvPr/>
        </p:nvSpPr>
        <p:spPr>
          <a:xfrm>
            <a:off x="1284248" y="5612129"/>
            <a:ext cx="9623503" cy="830997"/>
          </a:xfrm>
          <a:prstGeom prst="rect">
            <a:avLst/>
          </a:prstGeom>
          <a:noFill/>
        </p:spPr>
        <p:txBody>
          <a:bodyPr wrap="square" rtlCol="0">
            <a:spAutoFit/>
          </a:bodyPr>
          <a:lstStyle/>
          <a:p>
            <a:pPr algn="ctr"/>
            <a:r>
              <a:rPr lang="en-US" sz="4800" dirty="0"/>
              <a:t>THANK YOU! SEE YOU ALL SOON!</a:t>
            </a:r>
          </a:p>
        </p:txBody>
      </p:sp>
      <p:sp>
        <p:nvSpPr>
          <p:cNvPr id="5" name="Star: 5 Points 4">
            <a:extLst>
              <a:ext uri="{FF2B5EF4-FFF2-40B4-BE49-F238E27FC236}">
                <a16:creationId xmlns:a16="http://schemas.microsoft.com/office/drawing/2014/main" id="{294D08A8-C179-BD62-34C9-98541BA5E6D0}"/>
              </a:ext>
            </a:extLst>
          </p:cNvPr>
          <p:cNvSpPr/>
          <p:nvPr/>
        </p:nvSpPr>
        <p:spPr>
          <a:xfrm>
            <a:off x="3819970" y="4464740"/>
            <a:ext cx="247829" cy="2610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4F9C0570-3709-DD02-BC88-5E83D6EF01B6}"/>
              </a:ext>
            </a:extLst>
          </p:cNvPr>
          <p:cNvSpPr/>
          <p:nvPr/>
        </p:nvSpPr>
        <p:spPr>
          <a:xfrm>
            <a:off x="590372" y="4110528"/>
            <a:ext cx="247828" cy="26492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133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EC8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C6B7-5507-1DDA-41AB-0A21FAD769EB}"/>
              </a:ext>
            </a:extLst>
          </p:cNvPr>
          <p:cNvSpPr>
            <a:spLocks noGrp="1"/>
          </p:cNvSpPr>
          <p:nvPr>
            <p:ph type="title"/>
          </p:nvPr>
        </p:nvSpPr>
        <p:spPr/>
        <p:txBody>
          <a:bodyPr/>
          <a:lstStyle/>
          <a:p>
            <a:pPr algn="ctr"/>
            <a:r>
              <a:rPr lang="en-US" b="1" dirty="0"/>
              <a:t>IN-SESSION INSPECTION PREPAREDNESS </a:t>
            </a:r>
          </a:p>
        </p:txBody>
      </p:sp>
      <p:sp>
        <p:nvSpPr>
          <p:cNvPr id="6" name="Star: 5 Points 5">
            <a:extLst>
              <a:ext uri="{FF2B5EF4-FFF2-40B4-BE49-F238E27FC236}">
                <a16:creationId xmlns:a16="http://schemas.microsoft.com/office/drawing/2014/main" id="{415B7152-096C-37ED-54CC-82F843380060}"/>
              </a:ext>
            </a:extLst>
          </p:cNvPr>
          <p:cNvSpPr/>
          <p:nvPr/>
        </p:nvSpPr>
        <p:spPr>
          <a:xfrm>
            <a:off x="10681335" y="113506"/>
            <a:ext cx="914400" cy="914400"/>
          </a:xfrm>
          <a:prstGeom prst="star5">
            <a:avLst/>
          </a:prstGeom>
          <a:solidFill>
            <a:srgbClr val="FFC000"/>
          </a:solid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C888705-25B2-7090-965B-D5E150B5A089}"/>
              </a:ext>
            </a:extLst>
          </p:cNvPr>
          <p:cNvSpPr txBox="1"/>
          <p:nvPr/>
        </p:nvSpPr>
        <p:spPr>
          <a:xfrm>
            <a:off x="925830" y="1383030"/>
            <a:ext cx="9944100" cy="1200329"/>
          </a:xfrm>
          <a:prstGeom prst="rect">
            <a:avLst/>
          </a:prstGeom>
          <a:noFill/>
        </p:spPr>
        <p:txBody>
          <a:bodyPr wrap="square" rtlCol="0">
            <a:spAutoFit/>
          </a:bodyPr>
          <a:lstStyle/>
          <a:p>
            <a:pPr algn="ctr"/>
            <a:r>
              <a:rPr lang="en-US" sz="2400" dirty="0"/>
              <a:t>In your camp packet, you have received a PURPLE colored paper, this outlines administrative requirements you can expect us to check during your in–session inspection. </a:t>
            </a:r>
            <a:endParaRPr lang="en-US" dirty="0"/>
          </a:p>
        </p:txBody>
      </p:sp>
      <p:sp>
        <p:nvSpPr>
          <p:cNvPr id="8" name="TextBox 7">
            <a:extLst>
              <a:ext uri="{FF2B5EF4-FFF2-40B4-BE49-F238E27FC236}">
                <a16:creationId xmlns:a16="http://schemas.microsoft.com/office/drawing/2014/main" id="{B9D364FF-6D3B-9CFC-A336-3E87EB48FFD5}"/>
              </a:ext>
            </a:extLst>
          </p:cNvPr>
          <p:cNvSpPr txBox="1"/>
          <p:nvPr/>
        </p:nvSpPr>
        <p:spPr>
          <a:xfrm>
            <a:off x="441960" y="2861523"/>
            <a:ext cx="3289300" cy="3508653"/>
          </a:xfrm>
          <a:prstGeom prst="rect">
            <a:avLst/>
          </a:prstGeom>
          <a:noFill/>
          <a:ln>
            <a:solidFill>
              <a:srgbClr val="FFC000"/>
            </a:solidFill>
          </a:ln>
          <a:effectLst>
            <a:glow rad="139700">
              <a:schemeClr val="accent2">
                <a:satMod val="175000"/>
                <a:alpha val="40000"/>
              </a:schemeClr>
            </a:glow>
          </a:effectLst>
        </p:spPr>
        <p:txBody>
          <a:bodyPr wrap="square" rtlCol="0">
            <a:spAutoFit/>
          </a:bodyPr>
          <a:lstStyle/>
          <a:p>
            <a:pPr algn="ctr"/>
            <a:r>
              <a:rPr lang="en-US" sz="2400" b="1" u="sng" dirty="0"/>
              <a:t>Safety/Medical</a:t>
            </a:r>
          </a:p>
          <a:p>
            <a:endParaRPr lang="en-US" b="1" dirty="0"/>
          </a:p>
          <a:p>
            <a:r>
              <a:rPr lang="en-US" b="1" dirty="0"/>
              <a:t>-Copy of UCDOH Permit</a:t>
            </a:r>
          </a:p>
          <a:p>
            <a:r>
              <a:rPr lang="en-US" b="1" dirty="0"/>
              <a:t>-Current copy of camp’s written Safety Plan</a:t>
            </a:r>
          </a:p>
          <a:p>
            <a:r>
              <a:rPr lang="en-US" b="1" dirty="0"/>
              <a:t>-Record of Camper Orientation</a:t>
            </a:r>
          </a:p>
          <a:p>
            <a:r>
              <a:rPr lang="en-US" b="1" dirty="0"/>
              <a:t>-Fire drill logbook</a:t>
            </a:r>
          </a:p>
          <a:p>
            <a:r>
              <a:rPr lang="en-US" b="1" dirty="0"/>
              <a:t>-Service records for fire alarm/suppression systems</a:t>
            </a:r>
          </a:p>
          <a:p>
            <a:r>
              <a:rPr lang="en-US" b="1" dirty="0"/>
              <a:t>-First Aid supplies, CPR mask, &amp; AED</a:t>
            </a:r>
          </a:p>
          <a:p>
            <a:r>
              <a:rPr lang="en-US" b="1" dirty="0"/>
              <a:t>-Medical Log Book</a:t>
            </a:r>
          </a:p>
        </p:txBody>
      </p:sp>
      <p:sp>
        <p:nvSpPr>
          <p:cNvPr id="9" name="TextBox 8">
            <a:extLst>
              <a:ext uri="{FF2B5EF4-FFF2-40B4-BE49-F238E27FC236}">
                <a16:creationId xmlns:a16="http://schemas.microsoft.com/office/drawing/2014/main" id="{22929A86-0FA0-646E-CC98-235069A7C750}"/>
              </a:ext>
            </a:extLst>
          </p:cNvPr>
          <p:cNvSpPr txBox="1"/>
          <p:nvPr/>
        </p:nvSpPr>
        <p:spPr>
          <a:xfrm>
            <a:off x="4363720" y="3114746"/>
            <a:ext cx="3464560" cy="2123658"/>
          </a:xfrm>
          <a:prstGeom prst="rect">
            <a:avLst/>
          </a:prstGeom>
          <a:noFill/>
          <a:ln>
            <a:solidFill>
              <a:srgbClr val="FFC000"/>
            </a:solidFill>
          </a:ln>
          <a:effectLst>
            <a:glow rad="139700">
              <a:schemeClr val="accent2">
                <a:satMod val="175000"/>
                <a:alpha val="40000"/>
              </a:schemeClr>
            </a:glow>
          </a:effectLst>
        </p:spPr>
        <p:txBody>
          <a:bodyPr wrap="square" rtlCol="0">
            <a:spAutoFit/>
          </a:bodyPr>
          <a:lstStyle/>
          <a:p>
            <a:pPr algn="ctr"/>
            <a:r>
              <a:rPr lang="en-US" sz="2400" b="1" u="sng" dirty="0"/>
              <a:t>Staff Records</a:t>
            </a:r>
          </a:p>
          <a:p>
            <a:endParaRPr lang="en-US" b="1" u="sng" dirty="0"/>
          </a:p>
          <a:p>
            <a:r>
              <a:rPr lang="en-US" b="1" dirty="0"/>
              <a:t>-Application with reference check documented</a:t>
            </a:r>
          </a:p>
          <a:p>
            <a:r>
              <a:rPr lang="en-US" b="1" dirty="0"/>
              <a:t>-Record of Staff Orientation</a:t>
            </a:r>
          </a:p>
          <a:p>
            <a:r>
              <a:rPr lang="en-US" b="1" dirty="0"/>
              <a:t>-Aquatics Director Written Review of Aquatic Safety Plan</a:t>
            </a:r>
          </a:p>
        </p:txBody>
      </p:sp>
      <p:sp>
        <p:nvSpPr>
          <p:cNvPr id="10" name="TextBox 9">
            <a:extLst>
              <a:ext uri="{FF2B5EF4-FFF2-40B4-BE49-F238E27FC236}">
                <a16:creationId xmlns:a16="http://schemas.microsoft.com/office/drawing/2014/main" id="{1F7110CB-6B1E-4C56-527A-4CDE7C1DB27E}"/>
              </a:ext>
            </a:extLst>
          </p:cNvPr>
          <p:cNvSpPr txBox="1"/>
          <p:nvPr/>
        </p:nvSpPr>
        <p:spPr>
          <a:xfrm>
            <a:off x="8460740" y="2861523"/>
            <a:ext cx="3464560" cy="2677656"/>
          </a:xfrm>
          <a:prstGeom prst="rect">
            <a:avLst/>
          </a:prstGeom>
          <a:noFill/>
          <a:ln>
            <a:solidFill>
              <a:srgbClr val="FFC000"/>
            </a:solidFill>
          </a:ln>
          <a:effectLst>
            <a:glow rad="139700">
              <a:schemeClr val="accent2">
                <a:satMod val="175000"/>
                <a:alpha val="40000"/>
              </a:schemeClr>
            </a:glow>
          </a:effectLst>
        </p:spPr>
        <p:txBody>
          <a:bodyPr wrap="square" rtlCol="0">
            <a:spAutoFit/>
          </a:bodyPr>
          <a:lstStyle/>
          <a:p>
            <a:pPr algn="ctr"/>
            <a:r>
              <a:rPr lang="en-US" sz="2400" b="1" u="sng" dirty="0"/>
              <a:t>Camper Records</a:t>
            </a:r>
          </a:p>
          <a:p>
            <a:endParaRPr lang="en-US" dirty="0"/>
          </a:p>
          <a:p>
            <a:r>
              <a:rPr lang="en-US" b="1" dirty="0"/>
              <a:t>-Record of Camper Orientation</a:t>
            </a:r>
          </a:p>
          <a:p>
            <a:r>
              <a:rPr lang="en-US" b="1" dirty="0"/>
              <a:t>-Emergency Contacts</a:t>
            </a:r>
          </a:p>
          <a:p>
            <a:r>
              <a:rPr lang="en-US" b="1" dirty="0"/>
              <a:t>-Medical History Forms, including allergies, medications, immunizations, any medical exemption paperwork</a:t>
            </a:r>
          </a:p>
          <a:p>
            <a:r>
              <a:rPr lang="en-US" b="1" dirty="0"/>
              <a:t>-</a:t>
            </a:r>
            <a:r>
              <a:rPr lang="en-US" b="1"/>
              <a:t>meningitis form </a:t>
            </a:r>
            <a:endParaRPr lang="en-US" b="1" dirty="0"/>
          </a:p>
        </p:txBody>
      </p:sp>
    </p:spTree>
    <p:extLst>
      <p:ext uri="{BB962C8B-B14F-4D97-AF65-F5344CB8AC3E}">
        <p14:creationId xmlns:p14="http://schemas.microsoft.com/office/powerpoint/2010/main" val="535240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8EBA-EF4B-F7C7-0A12-7A6E90169617}"/>
              </a:ext>
            </a:extLst>
          </p:cNvPr>
          <p:cNvSpPr>
            <a:spLocks noGrp="1"/>
          </p:cNvSpPr>
          <p:nvPr>
            <p:ph type="title"/>
          </p:nvPr>
        </p:nvSpPr>
        <p:spPr>
          <a:xfrm>
            <a:off x="838200" y="1"/>
            <a:ext cx="10515600" cy="1436913"/>
          </a:xfrm>
        </p:spPr>
        <p:txBody>
          <a:bodyPr/>
          <a:lstStyle/>
          <a:p>
            <a:pPr algn="ctr"/>
            <a:r>
              <a:rPr lang="en-US" b="1" dirty="0"/>
              <a:t>2024 CHILDRENS CAMP RECAP</a:t>
            </a:r>
          </a:p>
        </p:txBody>
      </p:sp>
      <p:sp>
        <p:nvSpPr>
          <p:cNvPr id="3" name="Content Placeholder 2">
            <a:extLst>
              <a:ext uri="{FF2B5EF4-FFF2-40B4-BE49-F238E27FC236}">
                <a16:creationId xmlns:a16="http://schemas.microsoft.com/office/drawing/2014/main" id="{8FD7E90F-A81E-4CAF-C77F-F9323A55397D}"/>
              </a:ext>
            </a:extLst>
          </p:cNvPr>
          <p:cNvSpPr>
            <a:spLocks noGrp="1"/>
          </p:cNvSpPr>
          <p:nvPr>
            <p:ph idx="1"/>
          </p:nvPr>
        </p:nvSpPr>
        <p:spPr>
          <a:xfrm>
            <a:off x="838200" y="1070158"/>
            <a:ext cx="10515600" cy="2525486"/>
          </a:xfrm>
        </p:spPr>
        <p:txBody>
          <a:bodyPr>
            <a:normAutofit fontScale="77500" lnSpcReduction="20000"/>
          </a:bodyPr>
          <a:lstStyle/>
          <a:p>
            <a:pPr marL="0" indent="0">
              <a:buNone/>
            </a:pPr>
            <a:r>
              <a:rPr lang="en-US" dirty="0"/>
              <a:t>ULSTER COUNTY:</a:t>
            </a:r>
          </a:p>
          <a:p>
            <a:pPr marL="0" indent="0">
              <a:buNone/>
            </a:pPr>
            <a:r>
              <a:rPr lang="en-US" dirty="0"/>
              <a:t>Most common Day Camp Violations: </a:t>
            </a:r>
          </a:p>
          <a:p>
            <a:pPr marL="0" indent="0">
              <a:buNone/>
            </a:pPr>
            <a:r>
              <a:rPr lang="en-US" dirty="0">
                <a:solidFill>
                  <a:srgbClr val="FF0000"/>
                </a:solidFill>
              </a:rPr>
              <a:t>Fire Safety and Swimming (buddy check, lack of CPR mask). </a:t>
            </a:r>
          </a:p>
          <a:p>
            <a:pPr marL="0" indent="0">
              <a:buNone/>
            </a:pPr>
            <a:r>
              <a:rPr lang="en-US" dirty="0">
                <a:solidFill>
                  <a:srgbClr val="0070C0"/>
                </a:solidFill>
              </a:rPr>
              <a:t>Camper Medical History and Personnel Records.</a:t>
            </a:r>
          </a:p>
          <a:p>
            <a:pPr marL="0" indent="0">
              <a:buNone/>
            </a:pPr>
            <a:r>
              <a:rPr lang="en-US" dirty="0"/>
              <a:t>Most common Overnight Camp Violations: </a:t>
            </a:r>
          </a:p>
          <a:p>
            <a:pPr marL="0" indent="0">
              <a:buNone/>
            </a:pPr>
            <a:r>
              <a:rPr lang="en-US" dirty="0">
                <a:solidFill>
                  <a:srgbClr val="FF0000"/>
                </a:solidFill>
              </a:rPr>
              <a:t>Fire Safety. </a:t>
            </a:r>
          </a:p>
          <a:p>
            <a:pPr marL="0" indent="0">
              <a:buNone/>
            </a:pPr>
            <a:r>
              <a:rPr lang="en-US" dirty="0">
                <a:solidFill>
                  <a:srgbClr val="0070C0"/>
                </a:solidFill>
              </a:rPr>
              <a:t>Labeled Exits, emergency lighting, electrical and building safety.</a:t>
            </a:r>
          </a:p>
          <a:p>
            <a:pPr marL="0" indent="0">
              <a:buNone/>
            </a:pPr>
            <a:endParaRPr lang="en-US" dirty="0"/>
          </a:p>
          <a:p>
            <a:pPr marL="0" indent="0">
              <a:buNone/>
            </a:pPr>
            <a:endParaRPr lang="en-US" dirty="0">
              <a:solidFill>
                <a:srgbClr val="FF0000"/>
              </a:solidFill>
            </a:endParaRPr>
          </a:p>
        </p:txBody>
      </p:sp>
      <p:sp>
        <p:nvSpPr>
          <p:cNvPr id="4" name="TextBox 3">
            <a:extLst>
              <a:ext uri="{FF2B5EF4-FFF2-40B4-BE49-F238E27FC236}">
                <a16:creationId xmlns:a16="http://schemas.microsoft.com/office/drawing/2014/main" id="{7B1CE156-65C6-2C0C-1D9A-B6E661982C10}"/>
              </a:ext>
            </a:extLst>
          </p:cNvPr>
          <p:cNvSpPr txBox="1"/>
          <p:nvPr/>
        </p:nvSpPr>
        <p:spPr>
          <a:xfrm>
            <a:off x="948183" y="3886201"/>
            <a:ext cx="10515600" cy="2400657"/>
          </a:xfrm>
          <a:prstGeom prst="rect">
            <a:avLst/>
          </a:prstGeom>
          <a:noFill/>
        </p:spPr>
        <p:txBody>
          <a:bodyPr wrap="square" rtlCol="0">
            <a:spAutoFit/>
          </a:bodyPr>
          <a:lstStyle/>
          <a:p>
            <a:r>
              <a:rPr lang="en-US" sz="2200" dirty="0"/>
              <a:t>NYS Recap: (not final data) 984 reportable injury/illnesses reported</a:t>
            </a:r>
          </a:p>
          <a:p>
            <a:r>
              <a:rPr lang="en-US" sz="2200" dirty="0"/>
              <a:t>Fatalities- 0</a:t>
            </a:r>
          </a:p>
          <a:p>
            <a:r>
              <a:rPr lang="en-US" sz="2200" dirty="0"/>
              <a:t>Drownings- 0</a:t>
            </a:r>
          </a:p>
          <a:p>
            <a:r>
              <a:rPr lang="en-US" sz="2200" dirty="0"/>
              <a:t>Outbreaks- 99, with 32 covid outbreaks, with 146 individual positive cases</a:t>
            </a:r>
          </a:p>
          <a:p>
            <a:r>
              <a:rPr lang="en-US" sz="2200" dirty="0"/>
              <a:t>Injuries- 565, most common injuries are fractures, cuts, and concussions</a:t>
            </a:r>
          </a:p>
          <a:p>
            <a:r>
              <a:rPr lang="en-US" sz="2200" dirty="0"/>
              <a:t>Potential Rabies Exposures: 12, with 45 campers potentially exposed</a:t>
            </a:r>
          </a:p>
          <a:p>
            <a:endParaRPr lang="en-US" dirty="0"/>
          </a:p>
        </p:txBody>
      </p:sp>
    </p:spTree>
    <p:extLst>
      <p:ext uri="{BB962C8B-B14F-4D97-AF65-F5344CB8AC3E}">
        <p14:creationId xmlns:p14="http://schemas.microsoft.com/office/powerpoint/2010/main" val="850150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9D9">
            <a:alpha val="8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863F-04D5-AD38-0ECB-B5814192AEBE}"/>
              </a:ext>
            </a:extLst>
          </p:cNvPr>
          <p:cNvSpPr>
            <a:spLocks noGrp="1"/>
          </p:cNvSpPr>
          <p:nvPr>
            <p:ph type="title"/>
          </p:nvPr>
        </p:nvSpPr>
        <p:spPr/>
        <p:txBody>
          <a:bodyPr/>
          <a:lstStyle/>
          <a:p>
            <a:pPr algn="ctr"/>
            <a:r>
              <a:rPr lang="en-US" b="1" dirty="0">
                <a:solidFill>
                  <a:srgbClr val="FF0000"/>
                </a:solidFill>
              </a:rPr>
              <a:t>CPR CERTIFICATIONS</a:t>
            </a:r>
          </a:p>
        </p:txBody>
      </p:sp>
      <p:graphicFrame>
        <p:nvGraphicFramePr>
          <p:cNvPr id="14" name="Content Placeholder 2">
            <a:extLst>
              <a:ext uri="{FF2B5EF4-FFF2-40B4-BE49-F238E27FC236}">
                <a16:creationId xmlns:a16="http://schemas.microsoft.com/office/drawing/2014/main" id="{14C9FD0B-E1D0-7417-D17A-6E956F0C1205}"/>
              </a:ext>
            </a:extLst>
          </p:cNvPr>
          <p:cNvGraphicFramePr>
            <a:graphicFrameLocks noGrp="1"/>
          </p:cNvGraphicFramePr>
          <p:nvPr>
            <p:ph idx="1"/>
            <p:extLst>
              <p:ext uri="{D42A27DB-BD31-4B8C-83A1-F6EECF244321}">
                <p14:modId xmlns:p14="http://schemas.microsoft.com/office/powerpoint/2010/main" val="637794453"/>
              </p:ext>
            </p:extLst>
          </p:nvPr>
        </p:nvGraphicFramePr>
        <p:xfrm>
          <a:off x="-100361" y="1595437"/>
          <a:ext cx="12292361"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tar: 5 Points 4">
            <a:extLst>
              <a:ext uri="{FF2B5EF4-FFF2-40B4-BE49-F238E27FC236}">
                <a16:creationId xmlns:a16="http://schemas.microsoft.com/office/drawing/2014/main" id="{2465EC2A-CA3A-014E-A268-427502513BE3}"/>
              </a:ext>
            </a:extLst>
          </p:cNvPr>
          <p:cNvSpPr/>
          <p:nvPr/>
        </p:nvSpPr>
        <p:spPr>
          <a:xfrm>
            <a:off x="8705385" y="507190"/>
            <a:ext cx="914400" cy="914400"/>
          </a:xfrm>
          <a:prstGeom prst="star5">
            <a:avLst/>
          </a:prstGeom>
          <a:solidFill>
            <a:srgbClr val="FFC000"/>
          </a:solid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Cpr outline">
            <a:extLst>
              <a:ext uri="{FF2B5EF4-FFF2-40B4-BE49-F238E27FC236}">
                <a16:creationId xmlns:a16="http://schemas.microsoft.com/office/drawing/2014/main" id="{E0D9D721-CB51-8658-E868-1632B1A2C7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4201" y="102888"/>
            <a:ext cx="1982345" cy="1982345"/>
          </a:xfrm>
          <a:prstGeom prst="rect">
            <a:avLst/>
          </a:prstGeom>
        </p:spPr>
      </p:pic>
      <p:sp>
        <p:nvSpPr>
          <p:cNvPr id="7" name="TextBox 6">
            <a:extLst>
              <a:ext uri="{FF2B5EF4-FFF2-40B4-BE49-F238E27FC236}">
                <a16:creationId xmlns:a16="http://schemas.microsoft.com/office/drawing/2014/main" id="{28430D1B-C09D-EBD5-ACC0-E526FF37300C}"/>
              </a:ext>
            </a:extLst>
          </p:cNvPr>
          <p:cNvSpPr txBox="1"/>
          <p:nvPr/>
        </p:nvSpPr>
        <p:spPr>
          <a:xfrm>
            <a:off x="2486546" y="6027644"/>
            <a:ext cx="6853727" cy="646331"/>
          </a:xfrm>
          <a:prstGeom prst="rect">
            <a:avLst/>
          </a:prstGeom>
          <a:noFill/>
        </p:spPr>
        <p:txBody>
          <a:bodyPr wrap="square" rtlCol="0">
            <a:spAutoFit/>
          </a:bodyPr>
          <a:lstStyle/>
          <a:p>
            <a:pPr algn="ctr"/>
            <a:r>
              <a:rPr lang="en-US" dirty="0">
                <a:solidFill>
                  <a:srgbClr val="FF0000"/>
                </a:solidFill>
              </a:rPr>
              <a:t>Reminder: CPR CERTIFICATIONS ARE VALID FOR </a:t>
            </a:r>
            <a:r>
              <a:rPr lang="en-US" b="1" u="sng" dirty="0">
                <a:solidFill>
                  <a:srgbClr val="FF0000"/>
                </a:solidFill>
              </a:rPr>
              <a:t>1 YEAR</a:t>
            </a:r>
            <a:r>
              <a:rPr lang="en-US" u="sng" dirty="0">
                <a:solidFill>
                  <a:srgbClr val="FF0000"/>
                </a:solidFill>
              </a:rPr>
              <a:t> </a:t>
            </a:r>
            <a:r>
              <a:rPr lang="en-US" dirty="0">
                <a:solidFill>
                  <a:srgbClr val="FF0000"/>
                </a:solidFill>
              </a:rPr>
              <a:t>FROM THE DATE OF CERTIFICATION, </a:t>
            </a:r>
            <a:r>
              <a:rPr lang="en-US" b="1" dirty="0">
                <a:solidFill>
                  <a:srgbClr val="FF0000"/>
                </a:solidFill>
              </a:rPr>
              <a:t>REGARDLESS</a:t>
            </a:r>
            <a:r>
              <a:rPr lang="en-US" dirty="0">
                <a:solidFill>
                  <a:srgbClr val="FF0000"/>
                </a:solidFill>
              </a:rPr>
              <a:t> OF EXPIRATION DATE ON CARD!!!</a:t>
            </a:r>
          </a:p>
        </p:txBody>
      </p:sp>
    </p:spTree>
    <p:extLst>
      <p:ext uri="{BB962C8B-B14F-4D97-AF65-F5344CB8AC3E}">
        <p14:creationId xmlns:p14="http://schemas.microsoft.com/office/powerpoint/2010/main" val="353807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3A4A2-B552-F902-F40C-7421B8F5DFBD}"/>
              </a:ext>
            </a:extLst>
          </p:cNvPr>
          <p:cNvSpPr>
            <a:spLocks noGrp="1"/>
          </p:cNvSpPr>
          <p:nvPr>
            <p:ph type="title"/>
          </p:nvPr>
        </p:nvSpPr>
        <p:spPr>
          <a:xfrm>
            <a:off x="838200" y="365125"/>
            <a:ext cx="10515600" cy="1097915"/>
          </a:xfrm>
        </p:spPr>
        <p:txBody>
          <a:bodyPr/>
          <a:lstStyle/>
          <a:p>
            <a:pPr algn="ctr"/>
            <a:r>
              <a:rPr lang="en-US" b="1" dirty="0"/>
              <a:t>AED REQUIREMENT </a:t>
            </a:r>
          </a:p>
        </p:txBody>
      </p:sp>
      <p:pic>
        <p:nvPicPr>
          <p:cNvPr id="5" name="Graphic 4" descr="Heart with solid fill">
            <a:extLst>
              <a:ext uri="{FF2B5EF4-FFF2-40B4-BE49-F238E27FC236}">
                <a16:creationId xmlns:a16="http://schemas.microsoft.com/office/drawing/2014/main" id="{1FCE6418-7193-31D7-E84C-AFA08A2A80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5631" y="-26324"/>
            <a:ext cx="1994210" cy="1994210"/>
          </a:xfrm>
          <a:prstGeom prst="rect">
            <a:avLst/>
          </a:prstGeom>
        </p:spPr>
      </p:pic>
      <p:pic>
        <p:nvPicPr>
          <p:cNvPr id="9" name="Graphic 8" descr="Lightning bolt with solid fill">
            <a:extLst>
              <a:ext uri="{FF2B5EF4-FFF2-40B4-BE49-F238E27FC236}">
                <a16:creationId xmlns:a16="http://schemas.microsoft.com/office/drawing/2014/main" id="{BF3A758B-5EBA-76E6-ED5B-2AAAC7896A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406" y="628810"/>
            <a:ext cx="683942" cy="683942"/>
          </a:xfrm>
          <a:prstGeom prst="rect">
            <a:avLst/>
          </a:prstGeom>
        </p:spPr>
      </p:pic>
      <p:sp>
        <p:nvSpPr>
          <p:cNvPr id="10" name="TextBox 9">
            <a:extLst>
              <a:ext uri="{FF2B5EF4-FFF2-40B4-BE49-F238E27FC236}">
                <a16:creationId xmlns:a16="http://schemas.microsoft.com/office/drawing/2014/main" id="{F72BF8C8-ED3A-20E8-2073-70EB0EA4B7F4}"/>
              </a:ext>
            </a:extLst>
          </p:cNvPr>
          <p:cNvSpPr txBox="1"/>
          <p:nvPr/>
        </p:nvSpPr>
        <p:spPr>
          <a:xfrm>
            <a:off x="4485884" y="1194837"/>
            <a:ext cx="3094893" cy="369332"/>
          </a:xfrm>
          <a:prstGeom prst="rect">
            <a:avLst/>
          </a:prstGeom>
          <a:noFill/>
        </p:spPr>
        <p:txBody>
          <a:bodyPr wrap="square" rtlCol="0">
            <a:spAutoFit/>
          </a:bodyPr>
          <a:lstStyle/>
          <a:p>
            <a:pPr algn="ctr"/>
            <a:r>
              <a:rPr lang="en-US" dirty="0"/>
              <a:t>New as of </a:t>
            </a:r>
            <a:r>
              <a:rPr lang="en-US" dirty="0">
                <a:highlight>
                  <a:srgbClr val="FFFF00"/>
                </a:highlight>
              </a:rPr>
              <a:t>2024</a:t>
            </a:r>
          </a:p>
        </p:txBody>
      </p:sp>
      <p:sp>
        <p:nvSpPr>
          <p:cNvPr id="11" name="TextBox 10">
            <a:extLst>
              <a:ext uri="{FF2B5EF4-FFF2-40B4-BE49-F238E27FC236}">
                <a16:creationId xmlns:a16="http://schemas.microsoft.com/office/drawing/2014/main" id="{FB6A8947-99AC-BAB2-548D-560AF694737D}"/>
              </a:ext>
            </a:extLst>
          </p:cNvPr>
          <p:cNvSpPr txBox="1"/>
          <p:nvPr/>
        </p:nvSpPr>
        <p:spPr>
          <a:xfrm>
            <a:off x="2921620" y="1929161"/>
            <a:ext cx="6690731" cy="1325563"/>
          </a:xfrm>
          <a:prstGeom prst="rect">
            <a:avLst/>
          </a:prstGeom>
          <a:noFill/>
        </p:spPr>
        <p:txBody>
          <a:bodyPr wrap="square" rtlCol="0">
            <a:spAutoFit/>
          </a:bodyPr>
          <a:lstStyle/>
          <a:p>
            <a:endParaRPr lang="en-US" dirty="0"/>
          </a:p>
        </p:txBody>
      </p:sp>
      <p:sp>
        <p:nvSpPr>
          <p:cNvPr id="14" name="TextBox 13">
            <a:extLst>
              <a:ext uri="{FF2B5EF4-FFF2-40B4-BE49-F238E27FC236}">
                <a16:creationId xmlns:a16="http://schemas.microsoft.com/office/drawing/2014/main" id="{38B508CD-F51B-29D4-DE64-0A6BFBA0922D}"/>
              </a:ext>
            </a:extLst>
          </p:cNvPr>
          <p:cNvSpPr txBox="1"/>
          <p:nvPr/>
        </p:nvSpPr>
        <p:spPr>
          <a:xfrm>
            <a:off x="734937" y="1854489"/>
            <a:ext cx="10515599" cy="2800767"/>
          </a:xfrm>
          <a:prstGeom prst="rect">
            <a:avLst/>
          </a:prstGeom>
          <a:noFill/>
          <a:ln w="28575">
            <a:solidFill>
              <a:schemeClr val="accent1"/>
            </a:solidFill>
          </a:ln>
        </p:spPr>
        <p:txBody>
          <a:bodyPr wrap="square" rtlCol="0">
            <a:spAutoFit/>
          </a:bodyPr>
          <a:lstStyle/>
          <a:p>
            <a:pPr marL="0" indent="0" algn="ctr">
              <a:buNone/>
            </a:pPr>
            <a:r>
              <a:rPr lang="en-US" sz="1600" dirty="0">
                <a:latin typeface="Arial" panose="020B0604020202020204" pitchFamily="34" charset="0"/>
                <a:cs typeface="Arial" panose="020B0604020202020204" pitchFamily="34" charset="0"/>
              </a:rPr>
              <a:t>Section 3000-F of Public Health Law (PHL) requires all regulated children’s camps to provide an automated external defibrillator (AED) or describe reasonable access to an AED. Additionally, the legislation requires each camp to have one or more staff possessing an acceptable certificate of training in the operation and use of an AED and have an implementation plan. The law requires camps to make one AED available at camp or describe reasonable access to one AED available to the camp. AEDs are not required to accompany camp trips. AED must be kept in a location accessible to trained staff at all times the camp is in operation. AEDs provided by facilities such as schools, parks, and other facilities/locations where camp is held can satisfy the PHL requirement if the camp has access to the AED. If your camp is utilizing an AED provided by another facility, please advise the facility that the camp is relying on the AED to satisfy this PHL. Camps that are establishing their own AED program (also known as a Public Access Defibrillation program (PAD) should consult with their Emergency Health Care Provider as required by NYSDOH Bureau of Emergency Medical Services.</a:t>
            </a:r>
          </a:p>
        </p:txBody>
      </p:sp>
      <p:grpSp>
        <p:nvGrpSpPr>
          <p:cNvPr id="15" name="Group 14">
            <a:extLst>
              <a:ext uri="{FF2B5EF4-FFF2-40B4-BE49-F238E27FC236}">
                <a16:creationId xmlns:a16="http://schemas.microsoft.com/office/drawing/2014/main" id="{72FB86C4-11EF-C154-9103-36E96EB6B040}"/>
              </a:ext>
            </a:extLst>
          </p:cNvPr>
          <p:cNvGrpSpPr/>
          <p:nvPr/>
        </p:nvGrpSpPr>
        <p:grpSpPr>
          <a:xfrm>
            <a:off x="1506702" y="4749325"/>
            <a:ext cx="2128038" cy="1913102"/>
            <a:chOff x="2528" y="0"/>
            <a:chExt cx="2466471" cy="2222147"/>
          </a:xfrm>
        </p:grpSpPr>
        <p:sp>
          <p:nvSpPr>
            <p:cNvPr id="16" name="Rectangle: Rounded Corners 15">
              <a:extLst>
                <a:ext uri="{FF2B5EF4-FFF2-40B4-BE49-F238E27FC236}">
                  <a16:creationId xmlns:a16="http://schemas.microsoft.com/office/drawing/2014/main" id="{36CBB852-084C-2843-83C8-6F0056BD3FE0}"/>
                </a:ext>
              </a:extLst>
            </p:cNvPr>
            <p:cNvSpPr/>
            <p:nvPr/>
          </p:nvSpPr>
          <p:spPr>
            <a:xfrm>
              <a:off x="2528" y="0"/>
              <a:ext cx="2466471" cy="222214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Rectangle: Rounded Corners 4">
              <a:extLst>
                <a:ext uri="{FF2B5EF4-FFF2-40B4-BE49-F238E27FC236}">
                  <a16:creationId xmlns:a16="http://schemas.microsoft.com/office/drawing/2014/main" id="{3CE107E9-9A25-DBD6-881E-DF8E4CE258A0}"/>
                </a:ext>
              </a:extLst>
            </p:cNvPr>
            <p:cNvSpPr txBox="1"/>
            <p:nvPr/>
          </p:nvSpPr>
          <p:spPr>
            <a:xfrm>
              <a:off x="67612" y="65084"/>
              <a:ext cx="2336303" cy="2091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indent="0" algn="ctr">
                <a:buNone/>
              </a:pPr>
              <a:r>
                <a:rPr lang="en-US" dirty="0"/>
                <a:t>Most CPR certifications satisfy the AED training portion of this requirement.</a:t>
              </a:r>
            </a:p>
          </p:txBody>
        </p:sp>
      </p:grpSp>
      <p:grpSp>
        <p:nvGrpSpPr>
          <p:cNvPr id="20" name="Group 19">
            <a:extLst>
              <a:ext uri="{FF2B5EF4-FFF2-40B4-BE49-F238E27FC236}">
                <a16:creationId xmlns:a16="http://schemas.microsoft.com/office/drawing/2014/main" id="{70DC9F39-02F3-F1CE-BC5C-46C6986C3C76}"/>
              </a:ext>
            </a:extLst>
          </p:cNvPr>
          <p:cNvGrpSpPr/>
          <p:nvPr/>
        </p:nvGrpSpPr>
        <p:grpSpPr>
          <a:xfrm>
            <a:off x="4938907" y="4749324"/>
            <a:ext cx="2314186" cy="1913103"/>
            <a:chOff x="2528" y="0"/>
            <a:chExt cx="2466471" cy="2222147"/>
          </a:xfrm>
        </p:grpSpPr>
        <p:sp>
          <p:nvSpPr>
            <p:cNvPr id="21" name="Rectangle: Rounded Corners 20">
              <a:extLst>
                <a:ext uri="{FF2B5EF4-FFF2-40B4-BE49-F238E27FC236}">
                  <a16:creationId xmlns:a16="http://schemas.microsoft.com/office/drawing/2014/main" id="{DC6E35D9-0E95-5F2C-1EC2-FE177184FA7A}"/>
                </a:ext>
              </a:extLst>
            </p:cNvPr>
            <p:cNvSpPr/>
            <p:nvPr/>
          </p:nvSpPr>
          <p:spPr>
            <a:xfrm>
              <a:off x="2528" y="0"/>
              <a:ext cx="2466471" cy="222214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2" name="Rectangle: Rounded Corners 4">
              <a:extLst>
                <a:ext uri="{FF2B5EF4-FFF2-40B4-BE49-F238E27FC236}">
                  <a16:creationId xmlns:a16="http://schemas.microsoft.com/office/drawing/2014/main" id="{19C4E712-40FD-9207-96F8-BBB1799506FD}"/>
                </a:ext>
              </a:extLst>
            </p:cNvPr>
            <p:cNvSpPr txBox="1"/>
            <p:nvPr/>
          </p:nvSpPr>
          <p:spPr>
            <a:xfrm>
              <a:off x="67612" y="65084"/>
              <a:ext cx="2336303" cy="2091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indent="0" algn="ctr">
                <a:buNone/>
              </a:pPr>
              <a:r>
                <a:rPr lang="en-US" dirty="0"/>
                <a:t>An AED Plan addition to your safety plan is required before receiving your permit.</a:t>
              </a:r>
            </a:p>
          </p:txBody>
        </p:sp>
      </p:grpSp>
      <p:grpSp>
        <p:nvGrpSpPr>
          <p:cNvPr id="23" name="Group 22">
            <a:extLst>
              <a:ext uri="{FF2B5EF4-FFF2-40B4-BE49-F238E27FC236}">
                <a16:creationId xmlns:a16="http://schemas.microsoft.com/office/drawing/2014/main" id="{249C1DCB-9CFA-4A8C-3D6E-E59E75D4F9E0}"/>
              </a:ext>
            </a:extLst>
          </p:cNvPr>
          <p:cNvGrpSpPr/>
          <p:nvPr/>
        </p:nvGrpSpPr>
        <p:grpSpPr>
          <a:xfrm>
            <a:off x="8662289" y="4749324"/>
            <a:ext cx="2072617" cy="1913103"/>
            <a:chOff x="2528" y="0"/>
            <a:chExt cx="2466471" cy="2222147"/>
          </a:xfrm>
        </p:grpSpPr>
        <p:sp>
          <p:nvSpPr>
            <p:cNvPr id="24" name="Rectangle: Rounded Corners 23">
              <a:extLst>
                <a:ext uri="{FF2B5EF4-FFF2-40B4-BE49-F238E27FC236}">
                  <a16:creationId xmlns:a16="http://schemas.microsoft.com/office/drawing/2014/main" id="{7055C4BC-C91A-B8D3-02FA-A2E8344DEA9C}"/>
                </a:ext>
              </a:extLst>
            </p:cNvPr>
            <p:cNvSpPr/>
            <p:nvPr/>
          </p:nvSpPr>
          <p:spPr>
            <a:xfrm>
              <a:off x="2528" y="0"/>
              <a:ext cx="2466471" cy="222214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5" name="Rectangle: Rounded Corners 4">
              <a:extLst>
                <a:ext uri="{FF2B5EF4-FFF2-40B4-BE49-F238E27FC236}">
                  <a16:creationId xmlns:a16="http://schemas.microsoft.com/office/drawing/2014/main" id="{11C04209-39C4-0643-1746-175793E6DDE8}"/>
                </a:ext>
              </a:extLst>
            </p:cNvPr>
            <p:cNvSpPr txBox="1"/>
            <p:nvPr/>
          </p:nvSpPr>
          <p:spPr>
            <a:xfrm>
              <a:off x="67612" y="231547"/>
              <a:ext cx="2342352" cy="18686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indent="0" algn="ctr">
                <a:buNone/>
              </a:pPr>
              <a:r>
                <a:rPr lang="en-US" dirty="0"/>
                <a:t>For more information, please visit the UCDOH Children’s Camp webpage.</a:t>
              </a:r>
            </a:p>
          </p:txBody>
        </p:sp>
      </p:grpSp>
    </p:spTree>
    <p:extLst>
      <p:ext uri="{BB962C8B-B14F-4D97-AF65-F5344CB8AC3E}">
        <p14:creationId xmlns:p14="http://schemas.microsoft.com/office/powerpoint/2010/main" val="3644165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17E83-9303-45E3-86DC-0D0C8250561A}"/>
              </a:ext>
            </a:extLst>
          </p:cNvPr>
          <p:cNvSpPr>
            <a:spLocks noGrp="1"/>
          </p:cNvSpPr>
          <p:nvPr>
            <p:ph type="title"/>
          </p:nvPr>
        </p:nvSpPr>
        <p:spPr>
          <a:xfrm>
            <a:off x="838200" y="153872"/>
            <a:ext cx="10515600" cy="1042540"/>
          </a:xfrm>
        </p:spPr>
        <p:txBody>
          <a:bodyPr/>
          <a:lstStyle/>
          <a:p>
            <a:pPr algn="ctr"/>
            <a:r>
              <a:rPr lang="en-US" b="1" dirty="0"/>
              <a:t>FOOD </a:t>
            </a:r>
            <a:r>
              <a:rPr lang="en-US" sz="4000" b="1" dirty="0"/>
              <a:t>ALLERGEN</a:t>
            </a:r>
            <a:r>
              <a:rPr lang="en-US" b="1" dirty="0"/>
              <a:t> NOTICE</a:t>
            </a:r>
          </a:p>
        </p:txBody>
      </p:sp>
      <p:sp>
        <p:nvSpPr>
          <p:cNvPr id="3" name="Content Placeholder 2">
            <a:extLst>
              <a:ext uri="{FF2B5EF4-FFF2-40B4-BE49-F238E27FC236}">
                <a16:creationId xmlns:a16="http://schemas.microsoft.com/office/drawing/2014/main" id="{973F7F19-BFF4-1C8E-D876-6EE1128FF141}"/>
              </a:ext>
            </a:extLst>
          </p:cNvPr>
          <p:cNvSpPr>
            <a:spLocks noGrp="1"/>
          </p:cNvSpPr>
          <p:nvPr>
            <p:ph idx="1"/>
          </p:nvPr>
        </p:nvSpPr>
        <p:spPr>
          <a:xfrm>
            <a:off x="2041603" y="1012703"/>
            <a:ext cx="8108794" cy="1114309"/>
          </a:xfrm>
        </p:spPr>
        <p:txBody>
          <a:bodyPr>
            <a:normAutofit fontScale="92500" lnSpcReduction="10000"/>
          </a:bodyPr>
          <a:lstStyle/>
          <a:p>
            <a:pPr marL="0" indent="0" algn="ctr">
              <a:buNone/>
            </a:pPr>
            <a:r>
              <a:rPr lang="en-US" sz="2400" dirty="0">
                <a:ea typeface="Calibri" panose="020F0502020204030204" pitchFamily="34" charset="0"/>
              </a:rPr>
              <a:t>New as of </a:t>
            </a:r>
            <a:r>
              <a:rPr lang="en-US" sz="2400" dirty="0">
                <a:highlight>
                  <a:srgbClr val="FFFF00"/>
                </a:highlight>
                <a:ea typeface="Calibri" panose="020F0502020204030204" pitchFamily="34" charset="0"/>
              </a:rPr>
              <a:t>2024 </a:t>
            </a:r>
            <a:r>
              <a:rPr lang="en-US" sz="2400" dirty="0">
                <a:ea typeface="Calibri" panose="020F0502020204030204" pitchFamily="34" charset="0"/>
              </a:rPr>
              <a:t>(For camps which provide food services.)</a:t>
            </a:r>
            <a:r>
              <a:rPr lang="en-US" sz="2400" dirty="0">
                <a:effectLst/>
                <a:ea typeface="Calibri" panose="020F0502020204030204" pitchFamily="34" charset="0"/>
              </a:rPr>
              <a:t> </a:t>
            </a:r>
          </a:p>
          <a:p>
            <a:pPr marL="0" indent="0" algn="ctr">
              <a:buNone/>
            </a:pPr>
            <a:r>
              <a:rPr lang="en-US" sz="2400" dirty="0"/>
              <a:t>This must be done in </a:t>
            </a:r>
            <a:r>
              <a:rPr lang="en-US" sz="2400" dirty="0">
                <a:solidFill>
                  <a:srgbClr val="FF0000"/>
                </a:solidFill>
              </a:rPr>
              <a:t>ADDITION</a:t>
            </a:r>
            <a:r>
              <a:rPr lang="en-US" sz="2400" dirty="0"/>
              <a:t> to the Children’s Camp requirement of maintaining lists of any camper with a food allergies.</a:t>
            </a:r>
          </a:p>
        </p:txBody>
      </p:sp>
      <p:sp>
        <p:nvSpPr>
          <p:cNvPr id="5" name="TextBox 4">
            <a:extLst>
              <a:ext uri="{FF2B5EF4-FFF2-40B4-BE49-F238E27FC236}">
                <a16:creationId xmlns:a16="http://schemas.microsoft.com/office/drawing/2014/main" id="{E5F2B519-A364-A6FC-FBA9-0B98DE4E2784}"/>
              </a:ext>
            </a:extLst>
          </p:cNvPr>
          <p:cNvSpPr txBox="1"/>
          <p:nvPr/>
        </p:nvSpPr>
        <p:spPr>
          <a:xfrm>
            <a:off x="838201" y="2055243"/>
            <a:ext cx="10416610" cy="2585323"/>
          </a:xfrm>
          <a:prstGeom prst="rect">
            <a:avLst/>
          </a:prstGeom>
          <a:noFill/>
          <a:ln w="28575">
            <a:solidFill>
              <a:schemeClr val="accent1"/>
            </a:solidFill>
          </a:ln>
        </p:spPr>
        <p:txBody>
          <a:bodyPr wrap="square" rtlCol="0">
            <a:spAutoFit/>
          </a:bodyPr>
          <a:lstStyle/>
          <a:p>
            <a:pPr marL="0" indent="0">
              <a:buNone/>
            </a:pPr>
            <a:r>
              <a:rPr lang="en-US" dirty="0">
                <a:effectLst/>
                <a:ea typeface="Calibri" panose="020F0502020204030204" pitchFamily="34" charset="0"/>
              </a:rPr>
              <a:t>In</a:t>
            </a:r>
            <a:r>
              <a:rPr lang="en-US" dirty="0"/>
              <a:t> November 2022, Governor Hochul signed into law New York State Senate Bill 8102A, which, through the creation of a new section 1356 of Public Health Law, requires food service establishments to post a notice to their employees raising food allergy awareness. The notice must contain information on </a:t>
            </a:r>
          </a:p>
          <a:p>
            <a:pPr marL="342900" indent="-342900">
              <a:buAutoNum type="arabicParenR"/>
            </a:pPr>
            <a:r>
              <a:rPr lang="en-US" dirty="0"/>
              <a:t>the process to follow when a customer notifies an employee of a food allergy, </a:t>
            </a:r>
          </a:p>
          <a:p>
            <a:pPr marL="342900" indent="-342900">
              <a:buAutoNum type="arabicParenR"/>
            </a:pPr>
            <a:r>
              <a:rPr lang="en-US" dirty="0"/>
              <a:t>how to avoid cross-contact, and </a:t>
            </a:r>
          </a:p>
          <a:p>
            <a:pPr marL="342900" indent="-342900">
              <a:buAutoNum type="arabicParenR"/>
            </a:pPr>
            <a:r>
              <a:rPr lang="en-US" dirty="0"/>
              <a:t>the procedures to be followed in the event a customer experiences an allergic reaction, including when to call 9-1-1. </a:t>
            </a:r>
          </a:p>
          <a:p>
            <a:r>
              <a:rPr lang="en-US" dirty="0"/>
              <a:t>The notice must be posted in a conspicuous location, and in at least one of the languages spoken by each employee.</a:t>
            </a:r>
          </a:p>
        </p:txBody>
      </p:sp>
      <p:sp>
        <p:nvSpPr>
          <p:cNvPr id="6" name="Rectangle: Rounded Corners 5">
            <a:extLst>
              <a:ext uri="{FF2B5EF4-FFF2-40B4-BE49-F238E27FC236}">
                <a16:creationId xmlns:a16="http://schemas.microsoft.com/office/drawing/2014/main" id="{A9D8715F-F2DD-2AC2-F4B0-71F9DFE92160}"/>
              </a:ext>
            </a:extLst>
          </p:cNvPr>
          <p:cNvSpPr/>
          <p:nvPr/>
        </p:nvSpPr>
        <p:spPr>
          <a:xfrm>
            <a:off x="1027213" y="4973866"/>
            <a:ext cx="2171700" cy="16687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BA4D76-C765-2C0D-E61B-8338DEEEC512}"/>
              </a:ext>
            </a:extLst>
          </p:cNvPr>
          <p:cNvSpPr/>
          <p:nvPr/>
        </p:nvSpPr>
        <p:spPr>
          <a:xfrm>
            <a:off x="5021287" y="4946454"/>
            <a:ext cx="2171700" cy="16687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1033FA2-EC77-024D-FD4F-712B13BC2D36}"/>
              </a:ext>
            </a:extLst>
          </p:cNvPr>
          <p:cNvSpPr/>
          <p:nvPr/>
        </p:nvSpPr>
        <p:spPr>
          <a:xfrm>
            <a:off x="8872654" y="4973866"/>
            <a:ext cx="2171700" cy="16687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176D30-DE6B-56E9-ED87-8BBC39740144}"/>
              </a:ext>
            </a:extLst>
          </p:cNvPr>
          <p:cNvSpPr txBox="1"/>
          <p:nvPr/>
        </p:nvSpPr>
        <p:spPr>
          <a:xfrm>
            <a:off x="8998332" y="5115758"/>
            <a:ext cx="1920344" cy="1384995"/>
          </a:xfrm>
          <a:prstGeom prst="rect">
            <a:avLst/>
          </a:prstGeom>
          <a:noFill/>
        </p:spPr>
        <p:txBody>
          <a:bodyPr wrap="square" rtlCol="0">
            <a:spAutoFit/>
          </a:bodyPr>
          <a:lstStyle/>
          <a:p>
            <a:pPr algn="ctr"/>
            <a:r>
              <a:rPr lang="en-US" sz="1400" dirty="0">
                <a:solidFill>
                  <a:schemeClr val="bg1"/>
                </a:solidFill>
              </a:rPr>
              <a:t>For a printable NYSDOH Food Allergen Poster, and more information, visit the UCDOH Children’s Camp Webpage.</a:t>
            </a:r>
          </a:p>
        </p:txBody>
      </p:sp>
      <p:sp>
        <p:nvSpPr>
          <p:cNvPr id="10" name="TextBox 9">
            <a:extLst>
              <a:ext uri="{FF2B5EF4-FFF2-40B4-BE49-F238E27FC236}">
                <a16:creationId xmlns:a16="http://schemas.microsoft.com/office/drawing/2014/main" id="{3BD54C76-FAAA-7123-C44A-6E2ADA20086E}"/>
              </a:ext>
            </a:extLst>
          </p:cNvPr>
          <p:cNvSpPr txBox="1"/>
          <p:nvPr/>
        </p:nvSpPr>
        <p:spPr>
          <a:xfrm>
            <a:off x="1180112" y="5401081"/>
            <a:ext cx="1845733" cy="523220"/>
          </a:xfrm>
          <a:prstGeom prst="rect">
            <a:avLst/>
          </a:prstGeom>
          <a:noFill/>
        </p:spPr>
        <p:txBody>
          <a:bodyPr wrap="square" rtlCol="0">
            <a:spAutoFit/>
          </a:bodyPr>
          <a:lstStyle/>
          <a:p>
            <a:pPr algn="ctr"/>
            <a:r>
              <a:rPr lang="en-US" sz="1400" dirty="0">
                <a:solidFill>
                  <a:schemeClr val="bg1"/>
                </a:solidFill>
              </a:rPr>
              <a:t>Allergic reactions can be life-threatening. </a:t>
            </a:r>
          </a:p>
        </p:txBody>
      </p:sp>
      <p:sp>
        <p:nvSpPr>
          <p:cNvPr id="11" name="TextBox 10">
            <a:extLst>
              <a:ext uri="{FF2B5EF4-FFF2-40B4-BE49-F238E27FC236}">
                <a16:creationId xmlns:a16="http://schemas.microsoft.com/office/drawing/2014/main" id="{529CD63B-524B-FAE0-B592-5844AF0806D1}"/>
              </a:ext>
            </a:extLst>
          </p:cNvPr>
          <p:cNvSpPr txBox="1"/>
          <p:nvPr/>
        </p:nvSpPr>
        <p:spPr>
          <a:xfrm>
            <a:off x="5184270" y="5147134"/>
            <a:ext cx="1845734" cy="1169551"/>
          </a:xfrm>
          <a:prstGeom prst="rect">
            <a:avLst/>
          </a:prstGeom>
          <a:noFill/>
        </p:spPr>
        <p:txBody>
          <a:bodyPr wrap="square" rtlCol="0">
            <a:spAutoFit/>
          </a:bodyPr>
          <a:lstStyle/>
          <a:p>
            <a:pPr algn="ctr"/>
            <a:r>
              <a:rPr lang="en-US" sz="1400" dirty="0">
                <a:solidFill>
                  <a:schemeClr val="bg1"/>
                </a:solidFill>
              </a:rPr>
              <a:t>Preventing cross-contamination is a key to ensuring the safety of campers with allergies!</a:t>
            </a:r>
          </a:p>
        </p:txBody>
      </p:sp>
    </p:spTree>
    <p:extLst>
      <p:ext uri="{BB962C8B-B14F-4D97-AF65-F5344CB8AC3E}">
        <p14:creationId xmlns:p14="http://schemas.microsoft.com/office/powerpoint/2010/main" val="4284156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E38DD-42A4-C621-CE42-F8C20529F65A}"/>
              </a:ext>
            </a:extLst>
          </p:cNvPr>
          <p:cNvSpPr txBox="1"/>
          <p:nvPr/>
        </p:nvSpPr>
        <p:spPr>
          <a:xfrm>
            <a:off x="431180" y="249168"/>
            <a:ext cx="11329639" cy="769441"/>
          </a:xfrm>
          <a:prstGeom prst="rect">
            <a:avLst/>
          </a:prstGeom>
          <a:noFill/>
        </p:spPr>
        <p:txBody>
          <a:bodyPr wrap="square" rtlCol="0">
            <a:spAutoFit/>
          </a:bodyPr>
          <a:lstStyle/>
          <a:p>
            <a:pPr algn="ctr"/>
            <a:r>
              <a:rPr kumimoji="0" lang="en-US" sz="4400" b="1" i="0" u="sng" strike="noStrike" kern="1200" cap="none" spc="0" normalizeH="0" baseline="0" noProof="0" dirty="0">
                <a:ln>
                  <a:noFill/>
                </a:ln>
                <a:solidFill>
                  <a:prstClr val="black"/>
                </a:solidFill>
                <a:effectLst/>
                <a:uLnTx/>
                <a:uFillTx/>
                <a:latin typeface="Calibri Light" panose="020F0302020204030204"/>
                <a:ea typeface="+mj-ea"/>
                <a:cs typeface="+mj-cs"/>
              </a:rPr>
              <a:t>NATIONAL</a:t>
            </a: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 SEX </a:t>
            </a: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OFFENDER</a:t>
            </a: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 LEGISLATION</a:t>
            </a:r>
            <a:endParaRPr lang="en-US" b="1" dirty="0"/>
          </a:p>
        </p:txBody>
      </p:sp>
      <p:sp>
        <p:nvSpPr>
          <p:cNvPr id="4" name="TextBox 3">
            <a:extLst>
              <a:ext uri="{FF2B5EF4-FFF2-40B4-BE49-F238E27FC236}">
                <a16:creationId xmlns:a16="http://schemas.microsoft.com/office/drawing/2014/main" id="{F736B663-C561-CE18-254D-45E4AA1A6B81}"/>
              </a:ext>
            </a:extLst>
          </p:cNvPr>
          <p:cNvSpPr txBox="1"/>
          <p:nvPr/>
        </p:nvSpPr>
        <p:spPr>
          <a:xfrm>
            <a:off x="4713248" y="940986"/>
            <a:ext cx="2765502" cy="369332"/>
          </a:xfrm>
          <a:prstGeom prst="rect">
            <a:avLst/>
          </a:prstGeom>
          <a:noFill/>
        </p:spPr>
        <p:txBody>
          <a:bodyPr wrap="square" rtlCol="0">
            <a:spAutoFit/>
          </a:bodyPr>
          <a:lstStyle/>
          <a:p>
            <a:pPr algn="ctr"/>
            <a:r>
              <a:rPr lang="en-US" dirty="0"/>
              <a:t>NEW as of </a:t>
            </a:r>
            <a:r>
              <a:rPr lang="en-US" dirty="0">
                <a:highlight>
                  <a:srgbClr val="FFFF00"/>
                </a:highlight>
              </a:rPr>
              <a:t>2023</a:t>
            </a:r>
          </a:p>
        </p:txBody>
      </p:sp>
      <p:sp>
        <p:nvSpPr>
          <p:cNvPr id="6" name="TextBox 5">
            <a:extLst>
              <a:ext uri="{FF2B5EF4-FFF2-40B4-BE49-F238E27FC236}">
                <a16:creationId xmlns:a16="http://schemas.microsoft.com/office/drawing/2014/main" id="{B3F9E5FE-FDDC-D491-AB89-B6B7FE10A3DE}"/>
              </a:ext>
            </a:extLst>
          </p:cNvPr>
          <p:cNvSpPr txBox="1"/>
          <p:nvPr/>
        </p:nvSpPr>
        <p:spPr>
          <a:xfrm>
            <a:off x="725663" y="1744474"/>
            <a:ext cx="11035155" cy="2086725"/>
          </a:xfrm>
          <a:prstGeom prst="rect">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June 2022, the Governor signed legislation amending Public Health Law and General Business Law to </a:t>
            </a:r>
            <a:r>
              <a:rPr kumimoji="0" lang="en-US" sz="16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require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children’s camp operators to ascertain whether an employee or volunteer is listed on the National Sex Offender Registry using the National Crime Information Center.  This is to be done prior to the day such employee or volunteer commences work at such camp and annually thereafter prior to their arrival at such camp. However, because the National Crime Information Center database cannot be accessed by camp operators, the Department will accept checking staff against the United States Department of Justice National Sex Offender Public Website (</a:t>
            </a:r>
            <a:r>
              <a:rPr kumimoji="0" lang="en-US" sz="16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nsopw.gov</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which is available to the public. Camp operators are directed to enter the individual’s first and last name in the “Search by Name” field, then click on “Name Search”. After agreeing to the conditions of use and entering the captcha, you will see the results of your search. The results will indicate that a national search including all states</a:t>
            </a:r>
            <a:r>
              <a:rPr lang="en-US" sz="1600" dirty="0">
                <a:solidFill>
                  <a:srgbClr val="000000"/>
                </a:solidFill>
                <a:latin typeface="Arial" panose="020B0604020202020204" pitchFamily="34" charset="0"/>
              </a:rPr>
              <a:t> and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territories were performed.</a:t>
            </a:r>
          </a:p>
        </p:txBody>
      </p:sp>
      <p:sp>
        <p:nvSpPr>
          <p:cNvPr id="7" name="TextBox 6">
            <a:extLst>
              <a:ext uri="{FF2B5EF4-FFF2-40B4-BE49-F238E27FC236}">
                <a16:creationId xmlns:a16="http://schemas.microsoft.com/office/drawing/2014/main" id="{473A1503-DCD0-E098-13A9-9864FDDCF754}"/>
              </a:ext>
            </a:extLst>
          </p:cNvPr>
          <p:cNvSpPr txBox="1"/>
          <p:nvPr/>
        </p:nvSpPr>
        <p:spPr>
          <a:xfrm>
            <a:off x="1891989" y="1310318"/>
            <a:ext cx="8408019" cy="369332"/>
          </a:xfrm>
          <a:prstGeom prst="rect">
            <a:avLst/>
          </a:prstGeom>
          <a:noFill/>
        </p:spPr>
        <p:txBody>
          <a:bodyPr wrap="square" rtlCol="0">
            <a:spAutoFit/>
          </a:bodyPr>
          <a:lstStyle/>
          <a:p>
            <a:pPr marL="0" indent="0" algn="ctr">
              <a:buNone/>
            </a:pPr>
            <a:r>
              <a:rPr lang="en-US" dirty="0"/>
              <a:t>This must be done in </a:t>
            </a:r>
            <a:r>
              <a:rPr lang="en-US" dirty="0">
                <a:solidFill>
                  <a:srgbClr val="FF0000"/>
                </a:solidFill>
              </a:rPr>
              <a:t>ADDITION</a:t>
            </a:r>
            <a:r>
              <a:rPr lang="en-US" dirty="0"/>
              <a:t> to NYS Sex Offender Registry Search </a:t>
            </a:r>
          </a:p>
        </p:txBody>
      </p:sp>
      <p:pic>
        <p:nvPicPr>
          <p:cNvPr id="9" name="Picture 8">
            <a:extLst>
              <a:ext uri="{FF2B5EF4-FFF2-40B4-BE49-F238E27FC236}">
                <a16:creationId xmlns:a16="http://schemas.microsoft.com/office/drawing/2014/main" id="{F238AC5F-AA12-49FC-BFF8-F01E48197359}"/>
              </a:ext>
            </a:extLst>
          </p:cNvPr>
          <p:cNvPicPr>
            <a:picLocks noChangeAspect="1"/>
          </p:cNvPicPr>
          <p:nvPr/>
        </p:nvPicPr>
        <p:blipFill>
          <a:blip r:embed="rId2"/>
          <a:stretch>
            <a:fillRect/>
          </a:stretch>
        </p:blipFill>
        <p:spPr>
          <a:xfrm>
            <a:off x="8814603" y="6275285"/>
            <a:ext cx="461148" cy="463943"/>
          </a:xfrm>
          <a:prstGeom prst="rect">
            <a:avLst/>
          </a:prstGeom>
        </p:spPr>
      </p:pic>
      <p:graphicFrame>
        <p:nvGraphicFramePr>
          <p:cNvPr id="17" name="TextBox 7">
            <a:extLst>
              <a:ext uri="{FF2B5EF4-FFF2-40B4-BE49-F238E27FC236}">
                <a16:creationId xmlns:a16="http://schemas.microsoft.com/office/drawing/2014/main" id="{E3D50861-BD15-846C-B655-A4D014B69F61}"/>
              </a:ext>
            </a:extLst>
          </p:cNvPr>
          <p:cNvGraphicFramePr/>
          <p:nvPr>
            <p:extLst>
              <p:ext uri="{D42A27DB-BD31-4B8C-83A1-F6EECF244321}">
                <p14:modId xmlns:p14="http://schemas.microsoft.com/office/powerpoint/2010/main" val="4077349200"/>
              </p:ext>
            </p:extLst>
          </p:nvPr>
        </p:nvGraphicFramePr>
        <p:xfrm>
          <a:off x="564022" y="4101982"/>
          <a:ext cx="11196797" cy="2279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0937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33736</TotalTime>
  <Words>5990</Words>
  <Application>Microsoft Office PowerPoint</Application>
  <PresentationFormat>Widescreen</PresentationFormat>
  <Paragraphs>346</Paragraphs>
  <Slides>36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Bernard MT Condensed</vt:lpstr>
      <vt:lpstr>Calibri</vt:lpstr>
      <vt:lpstr>Calibri Light</vt:lpstr>
      <vt:lpstr>Constantia</vt:lpstr>
      <vt:lpstr>Nunito</vt:lpstr>
      <vt:lpstr>Times New Roman</vt:lpstr>
      <vt:lpstr>Wingdings 2</vt:lpstr>
      <vt:lpstr>Office Theme</vt:lpstr>
      <vt:lpstr>PowerPoint Presentation</vt:lpstr>
      <vt:lpstr>PowerPoint Presentation</vt:lpstr>
      <vt:lpstr>PRE-OPERATIONAL INSPECTION PREPAREDNESS </vt:lpstr>
      <vt:lpstr>IN-SESSION INSPECTION PREPAREDNESS </vt:lpstr>
      <vt:lpstr>2024 CHILDRENS CAMP RECAP</vt:lpstr>
      <vt:lpstr>CPR CERTIFICATIONS</vt:lpstr>
      <vt:lpstr>AED REQUIREMENT </vt:lpstr>
      <vt:lpstr>FOOD ALLERGEN NOTICE</vt:lpstr>
      <vt:lpstr>PowerPoint Presentation</vt:lpstr>
      <vt:lpstr>PowerPoint Presentation</vt:lpstr>
      <vt:lpstr>RABIES- Bats</vt:lpstr>
      <vt:lpstr>VACCINE PREVENTABLE DISEASES</vt:lpstr>
      <vt:lpstr>What is with the MENINGITIS statement the DOH asks my overnight camp to show???</vt:lpstr>
      <vt:lpstr>MENINGITIS Parent Letter &amp; Response Form </vt:lpstr>
      <vt:lpstr>REQUIRED REPORTING FOR INJURY &amp; ILLNESS</vt:lpstr>
      <vt:lpstr>MEDICATIONS AT CAMP-  Collection, Storage &amp; Administration</vt:lpstr>
      <vt:lpstr>MEDICATIONS continued</vt:lpstr>
      <vt:lpstr>MEDICATIONS continued</vt:lpstr>
      <vt:lpstr>MEDICATIONS continued</vt:lpstr>
      <vt:lpstr>MEDICATION ADMINISTRATION continued</vt:lpstr>
      <vt:lpstr>MEDICATION ADMINISTRATION continued</vt:lpstr>
      <vt:lpstr>MANDATED REPORTING</vt:lpstr>
      <vt:lpstr>TRIP SWIMMING AND AQUATICS DIRECTOR</vt:lpstr>
      <vt:lpstr>AQUATICS DIRECTOR</vt:lpstr>
      <vt:lpstr>AQUATICS DIRECTOR continued</vt:lpstr>
      <vt:lpstr>BUDDY CHECK </vt:lpstr>
      <vt:lpstr>BUDDY CHECK CONTINUED</vt:lpstr>
      <vt:lpstr>HARMFUL ALGAL BLOOMS (HABS)</vt:lpstr>
      <vt:lpstr>SUPERVISION RATIO REMINDER</vt:lpstr>
      <vt:lpstr>PowerPoint Presentation</vt:lpstr>
      <vt:lpstr>WATER- WELL DISINFECTION</vt:lpstr>
      <vt:lpstr>WATER-DISTRIBUTION DISINFECTING </vt:lpstr>
      <vt:lpstr>MONTHLY OPERATION REPORT (MORs)</vt:lpstr>
      <vt:lpstr>Sample Siting Plan</vt:lpstr>
      <vt:lpstr>Bird Flu (H5N1)</vt:lpstr>
      <vt:lpstr>LAST REMINDERS: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SAMPLING</dc:title>
  <dc:creator>Brianna Hafner</dc:creator>
  <cp:lastModifiedBy>Laura Bell</cp:lastModifiedBy>
  <cp:revision>76</cp:revision>
  <dcterms:created xsi:type="dcterms:W3CDTF">2025-01-16T16:09:13Z</dcterms:created>
  <dcterms:modified xsi:type="dcterms:W3CDTF">2025-03-12T13:55:46Z</dcterms:modified>
</cp:coreProperties>
</file>