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5"/>
  </p:notesMasterIdLst>
  <p:handoutMasterIdLst>
    <p:handoutMasterId r:id="rId36"/>
  </p:handoutMasterIdLst>
  <p:sldIdLst>
    <p:sldId id="256" r:id="rId2"/>
    <p:sldId id="292" r:id="rId3"/>
    <p:sldId id="257" r:id="rId4"/>
    <p:sldId id="258" r:id="rId5"/>
    <p:sldId id="259" r:id="rId6"/>
    <p:sldId id="261" r:id="rId7"/>
    <p:sldId id="262" r:id="rId8"/>
    <p:sldId id="264" r:id="rId9"/>
    <p:sldId id="265" r:id="rId10"/>
    <p:sldId id="263" r:id="rId11"/>
    <p:sldId id="300" r:id="rId12"/>
    <p:sldId id="301" r:id="rId13"/>
    <p:sldId id="302" r:id="rId14"/>
    <p:sldId id="287" r:id="rId15"/>
    <p:sldId id="269" r:id="rId16"/>
    <p:sldId id="270" r:id="rId17"/>
    <p:sldId id="272" r:id="rId18"/>
    <p:sldId id="273" r:id="rId19"/>
    <p:sldId id="274" r:id="rId20"/>
    <p:sldId id="276" r:id="rId21"/>
    <p:sldId id="277" r:id="rId22"/>
    <p:sldId id="278" r:id="rId23"/>
    <p:sldId id="279" r:id="rId24"/>
    <p:sldId id="304" r:id="rId25"/>
    <p:sldId id="281" r:id="rId26"/>
    <p:sldId id="306" r:id="rId27"/>
    <p:sldId id="307" r:id="rId28"/>
    <p:sldId id="289" r:id="rId29"/>
    <p:sldId id="285" r:id="rId30"/>
    <p:sldId id="286" r:id="rId31"/>
    <p:sldId id="293" r:id="rId32"/>
    <p:sldId id="290" r:id="rId33"/>
    <p:sldId id="291" r:id="rId34"/>
  </p:sldIdLst>
  <p:sldSz cx="12192000" cy="6858000"/>
  <p:notesSz cx="7010400" cy="9296400"/>
  <p:custDataLst>
    <p:tags r:id="rId37"/>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63D71"/>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92637" autoAdjust="0"/>
  </p:normalViewPr>
  <p:slideViewPr>
    <p:cSldViewPr snapToGrid="0">
      <p:cViewPr varScale="1">
        <p:scale>
          <a:sx n="52" d="100"/>
          <a:sy n="52" d="100"/>
        </p:scale>
        <p:origin x="606" y="66"/>
      </p:cViewPr>
      <p:guideLst/>
    </p:cSldViewPr>
  </p:slideViewPr>
  <p:notesTextViewPr>
    <p:cViewPr>
      <p:scale>
        <a:sx n="1" d="1"/>
        <a:sy n="1" d="1"/>
      </p:scale>
      <p:origin x="0" y="0"/>
    </p:cViewPr>
  </p:notesTextViewPr>
  <p:notesViewPr>
    <p:cSldViewPr snapToGrid="0">
      <p:cViewPr varScale="1">
        <p:scale>
          <a:sx n="42" d="100"/>
          <a:sy n="42" d="100"/>
        </p:scale>
        <p:origin x="2124" y="6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gs" Target="tags/tag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397E334-F6FC-42A8-947A-E6A5AF03D7C3}" type="doc">
      <dgm:prSet loTypeId="urn:microsoft.com/office/officeart/2005/8/layout/default" loCatId="list" qsTypeId="urn:microsoft.com/office/officeart/2005/8/quickstyle/simple1" qsCatId="simple" csTypeId="urn:microsoft.com/office/officeart/2005/8/colors/colorful2" csCatId="colorful" phldr="1"/>
      <dgm:spPr/>
      <dgm:t>
        <a:bodyPr/>
        <a:lstStyle/>
        <a:p>
          <a:endParaRPr lang="en-US"/>
        </a:p>
      </dgm:t>
    </dgm:pt>
    <dgm:pt modelId="{DB7F09BE-5A93-4E43-B5ED-340FB63E42E2}">
      <dgm:prSet phldrT="[Text]"/>
      <dgm:spPr/>
      <dgm:t>
        <a:bodyPr/>
        <a:lstStyle/>
        <a:p>
          <a:r>
            <a:rPr lang="en-US" dirty="0" smtClean="0">
              <a:latin typeface="Times New Roman" panose="02020603050405020304" pitchFamily="18" charset="0"/>
              <a:cs typeface="Times New Roman" panose="02020603050405020304" pitchFamily="18" charset="0"/>
            </a:rPr>
            <a:t>Fastest-growing developmental disability in the United States</a:t>
          </a:r>
          <a:endParaRPr lang="en-US" dirty="0"/>
        </a:p>
      </dgm:t>
    </dgm:pt>
    <dgm:pt modelId="{A6348880-B0FA-4BED-B8F7-B2DB901A19DC}" type="parTrans" cxnId="{5FAAB2F8-29C2-4921-8BD1-EBBECE1868F0}">
      <dgm:prSet/>
      <dgm:spPr/>
      <dgm:t>
        <a:bodyPr/>
        <a:lstStyle/>
        <a:p>
          <a:endParaRPr lang="en-US"/>
        </a:p>
      </dgm:t>
    </dgm:pt>
    <dgm:pt modelId="{CF8B3D29-931D-4723-A556-F374557EF510}" type="sibTrans" cxnId="{5FAAB2F8-29C2-4921-8BD1-EBBECE1868F0}">
      <dgm:prSet/>
      <dgm:spPr/>
      <dgm:t>
        <a:bodyPr/>
        <a:lstStyle/>
        <a:p>
          <a:endParaRPr lang="en-US"/>
        </a:p>
      </dgm:t>
    </dgm:pt>
    <dgm:pt modelId="{60AE158F-BCCF-4A6D-BF6E-328BAA3C2835}">
      <dgm:prSet phldrT="[Text]"/>
      <dgm:spPr/>
      <dgm:t>
        <a:bodyPr/>
        <a:lstStyle/>
        <a:p>
          <a:r>
            <a:rPr lang="en-US" dirty="0" smtClean="0">
              <a:latin typeface="Times New Roman" panose="02020603050405020304" pitchFamily="18" charset="0"/>
              <a:cs typeface="Times New Roman" panose="02020603050405020304" pitchFamily="18" charset="0"/>
            </a:rPr>
            <a:t>44% have average to above average intellectual ability</a:t>
          </a:r>
          <a:endParaRPr lang="en-US" dirty="0"/>
        </a:p>
      </dgm:t>
    </dgm:pt>
    <dgm:pt modelId="{19831BA7-D880-498A-A63E-F4F3678AF511}" type="parTrans" cxnId="{065132F8-AD28-494A-A556-C19EB18B3537}">
      <dgm:prSet/>
      <dgm:spPr/>
      <dgm:t>
        <a:bodyPr/>
        <a:lstStyle/>
        <a:p>
          <a:endParaRPr lang="en-US"/>
        </a:p>
      </dgm:t>
    </dgm:pt>
    <dgm:pt modelId="{675596E7-987E-4468-AD23-4F8B5BAB6F09}" type="sibTrans" cxnId="{065132F8-AD28-494A-A556-C19EB18B3537}">
      <dgm:prSet/>
      <dgm:spPr/>
      <dgm:t>
        <a:bodyPr/>
        <a:lstStyle/>
        <a:p>
          <a:endParaRPr lang="en-US"/>
        </a:p>
      </dgm:t>
    </dgm:pt>
    <dgm:pt modelId="{EA11E7B9-BC79-4774-BB31-466AB2AC8018}">
      <dgm:prSet phldrT="[Text]"/>
      <dgm:spPr/>
      <dgm:t>
        <a:bodyPr/>
        <a:lstStyle/>
        <a:p>
          <a:r>
            <a:rPr lang="en-US" dirty="0" smtClean="0">
              <a:latin typeface="Times New Roman" panose="02020603050405020304" pitchFamily="18" charset="0"/>
              <a:cs typeface="Times New Roman" panose="02020603050405020304" pitchFamily="18" charset="0"/>
            </a:rPr>
            <a:t>83% co-occurrence with other non-ASD developmental disability</a:t>
          </a:r>
          <a:endParaRPr lang="en-US" dirty="0"/>
        </a:p>
      </dgm:t>
    </dgm:pt>
    <dgm:pt modelId="{DB1BF4F4-98EF-4784-B430-EDC8A25C29C0}" type="parTrans" cxnId="{ED5CE365-9860-46E4-BFB7-D9B1E2563D9A}">
      <dgm:prSet/>
      <dgm:spPr/>
      <dgm:t>
        <a:bodyPr/>
        <a:lstStyle/>
        <a:p>
          <a:endParaRPr lang="en-US"/>
        </a:p>
      </dgm:t>
    </dgm:pt>
    <dgm:pt modelId="{6885DB90-F1D3-4419-8735-045D670C90F8}" type="sibTrans" cxnId="{ED5CE365-9860-46E4-BFB7-D9B1E2563D9A}">
      <dgm:prSet/>
      <dgm:spPr/>
      <dgm:t>
        <a:bodyPr/>
        <a:lstStyle/>
        <a:p>
          <a:endParaRPr lang="en-US"/>
        </a:p>
      </dgm:t>
    </dgm:pt>
    <dgm:pt modelId="{9D2B48CB-5B91-4C03-902C-28B41D696CA2}">
      <dgm:prSet phldrT="[Text]"/>
      <dgm:spPr/>
      <dgm:t>
        <a:bodyPr/>
        <a:lstStyle/>
        <a:p>
          <a:r>
            <a:rPr lang="en-US" dirty="0" smtClean="0">
              <a:latin typeface="Times New Roman" panose="02020603050405020304" pitchFamily="18" charset="0"/>
              <a:cs typeface="Times New Roman" panose="02020603050405020304" pitchFamily="18" charset="0"/>
            </a:rPr>
            <a:t>Males are diagnosed with Autism four times more frequently than females</a:t>
          </a:r>
          <a:endParaRPr lang="en-US" dirty="0"/>
        </a:p>
      </dgm:t>
    </dgm:pt>
    <dgm:pt modelId="{83F74341-EBB4-44BE-9754-F167125A4EB2}" type="parTrans" cxnId="{0B4FDDB7-43F7-462A-BDF7-31FCDC8009E6}">
      <dgm:prSet/>
      <dgm:spPr/>
      <dgm:t>
        <a:bodyPr/>
        <a:lstStyle/>
        <a:p>
          <a:endParaRPr lang="en-US"/>
        </a:p>
      </dgm:t>
    </dgm:pt>
    <dgm:pt modelId="{6B8557F0-48D1-4740-ADA8-145B8C5A1EFA}" type="sibTrans" cxnId="{0B4FDDB7-43F7-462A-BDF7-31FCDC8009E6}">
      <dgm:prSet/>
      <dgm:spPr/>
      <dgm:t>
        <a:bodyPr/>
        <a:lstStyle/>
        <a:p>
          <a:endParaRPr lang="en-US"/>
        </a:p>
      </dgm:t>
    </dgm:pt>
    <dgm:pt modelId="{9499391E-11AD-4A1C-BCA8-F75A73CA61D4}">
      <dgm:prSet phldrT="[Text]"/>
      <dgm:spPr/>
      <dgm:t>
        <a:bodyPr/>
        <a:lstStyle/>
        <a:p>
          <a:r>
            <a:rPr lang="en-US" dirty="0" smtClean="0">
              <a:latin typeface="Times New Roman" panose="02020603050405020304" pitchFamily="18" charset="0"/>
              <a:cs typeface="Times New Roman" panose="02020603050405020304" pitchFamily="18" charset="0"/>
            </a:rPr>
            <a:t>10% co-occurrence with psychiatric diagnosis</a:t>
          </a:r>
          <a:endParaRPr lang="en-US" dirty="0"/>
        </a:p>
      </dgm:t>
    </dgm:pt>
    <dgm:pt modelId="{509FE40E-AA93-4E48-857A-12974D015984}" type="parTrans" cxnId="{F0ACAE3D-49F0-428B-A9AF-9E094BA33351}">
      <dgm:prSet/>
      <dgm:spPr/>
      <dgm:t>
        <a:bodyPr/>
        <a:lstStyle/>
        <a:p>
          <a:endParaRPr lang="en-US"/>
        </a:p>
      </dgm:t>
    </dgm:pt>
    <dgm:pt modelId="{F7013A5A-B77D-44B5-81DC-DD6F2A2BBA5E}" type="sibTrans" cxnId="{F0ACAE3D-49F0-428B-A9AF-9E094BA33351}">
      <dgm:prSet/>
      <dgm:spPr/>
      <dgm:t>
        <a:bodyPr/>
        <a:lstStyle/>
        <a:p>
          <a:endParaRPr lang="en-US"/>
        </a:p>
      </dgm:t>
    </dgm:pt>
    <dgm:pt modelId="{FC425B81-59A8-4B66-9900-46D2D7399EFE}">
      <dgm:prSet/>
      <dgm:spPr/>
      <dgm:t>
        <a:bodyPr/>
        <a:lstStyle/>
        <a:p>
          <a:r>
            <a:rPr lang="en-US" dirty="0" smtClean="0">
              <a:latin typeface="Times New Roman" panose="02020603050405020304" pitchFamily="18" charset="0"/>
              <a:cs typeface="Times New Roman" panose="02020603050405020304" pitchFamily="18" charset="0"/>
            </a:rPr>
            <a:t>1:59 children in the United States (1 in 42 boys)</a:t>
          </a:r>
          <a:endParaRPr lang="en-US" dirty="0">
            <a:latin typeface="Times New Roman" panose="02020603050405020304" pitchFamily="18" charset="0"/>
            <a:cs typeface="Times New Roman" panose="02020603050405020304" pitchFamily="18" charset="0"/>
          </a:endParaRPr>
        </a:p>
      </dgm:t>
    </dgm:pt>
    <dgm:pt modelId="{215700BC-EE81-40A1-8E08-C985226CA194}" type="parTrans" cxnId="{FC790AF8-F75E-4444-8B34-2726C3CBCA9D}">
      <dgm:prSet/>
      <dgm:spPr/>
      <dgm:t>
        <a:bodyPr/>
        <a:lstStyle/>
        <a:p>
          <a:endParaRPr lang="en-US"/>
        </a:p>
      </dgm:t>
    </dgm:pt>
    <dgm:pt modelId="{9C09DB1A-FF46-48FA-B29D-6582AA575347}" type="sibTrans" cxnId="{FC790AF8-F75E-4444-8B34-2726C3CBCA9D}">
      <dgm:prSet/>
      <dgm:spPr/>
      <dgm:t>
        <a:bodyPr/>
        <a:lstStyle/>
        <a:p>
          <a:endParaRPr lang="en-US"/>
        </a:p>
      </dgm:t>
    </dgm:pt>
    <dgm:pt modelId="{5DD71F2A-B722-4E75-8863-7364AD214C1D}" type="pres">
      <dgm:prSet presAssocID="{0397E334-F6FC-42A8-947A-E6A5AF03D7C3}" presName="diagram" presStyleCnt="0">
        <dgm:presLayoutVars>
          <dgm:dir/>
          <dgm:resizeHandles val="exact"/>
        </dgm:presLayoutVars>
      </dgm:prSet>
      <dgm:spPr/>
      <dgm:t>
        <a:bodyPr/>
        <a:lstStyle/>
        <a:p>
          <a:endParaRPr lang="en-US"/>
        </a:p>
      </dgm:t>
    </dgm:pt>
    <dgm:pt modelId="{BBE09FDF-4796-4AD4-8174-1BF945102257}" type="pres">
      <dgm:prSet presAssocID="{DB7F09BE-5A93-4E43-B5ED-340FB63E42E2}" presName="node" presStyleLbl="node1" presStyleIdx="0" presStyleCnt="6">
        <dgm:presLayoutVars>
          <dgm:bulletEnabled val="1"/>
        </dgm:presLayoutVars>
      </dgm:prSet>
      <dgm:spPr/>
      <dgm:t>
        <a:bodyPr/>
        <a:lstStyle/>
        <a:p>
          <a:endParaRPr lang="en-US"/>
        </a:p>
      </dgm:t>
    </dgm:pt>
    <dgm:pt modelId="{5CCFC20B-85C1-4CF4-86FD-69D34F22FFB5}" type="pres">
      <dgm:prSet presAssocID="{CF8B3D29-931D-4723-A556-F374557EF510}" presName="sibTrans" presStyleCnt="0"/>
      <dgm:spPr/>
      <dgm:t>
        <a:bodyPr/>
        <a:lstStyle/>
        <a:p>
          <a:endParaRPr lang="en-US"/>
        </a:p>
      </dgm:t>
    </dgm:pt>
    <dgm:pt modelId="{0F7409BB-AF5E-4D00-ACEA-5FFB892629D5}" type="pres">
      <dgm:prSet presAssocID="{60AE158F-BCCF-4A6D-BF6E-328BAA3C2835}" presName="node" presStyleLbl="node1" presStyleIdx="1" presStyleCnt="6">
        <dgm:presLayoutVars>
          <dgm:bulletEnabled val="1"/>
        </dgm:presLayoutVars>
      </dgm:prSet>
      <dgm:spPr/>
      <dgm:t>
        <a:bodyPr/>
        <a:lstStyle/>
        <a:p>
          <a:endParaRPr lang="en-US"/>
        </a:p>
      </dgm:t>
    </dgm:pt>
    <dgm:pt modelId="{828346EE-ED6D-44F1-9109-F83905E063C5}" type="pres">
      <dgm:prSet presAssocID="{675596E7-987E-4468-AD23-4F8B5BAB6F09}" presName="sibTrans" presStyleCnt="0"/>
      <dgm:spPr/>
      <dgm:t>
        <a:bodyPr/>
        <a:lstStyle/>
        <a:p>
          <a:endParaRPr lang="en-US"/>
        </a:p>
      </dgm:t>
    </dgm:pt>
    <dgm:pt modelId="{004F77DE-CC40-40C5-BAFF-4B1903C0A44E}" type="pres">
      <dgm:prSet presAssocID="{FC425B81-59A8-4B66-9900-46D2D7399EFE}" presName="node" presStyleLbl="node1" presStyleIdx="2" presStyleCnt="6">
        <dgm:presLayoutVars>
          <dgm:bulletEnabled val="1"/>
        </dgm:presLayoutVars>
      </dgm:prSet>
      <dgm:spPr/>
      <dgm:t>
        <a:bodyPr/>
        <a:lstStyle/>
        <a:p>
          <a:endParaRPr lang="en-US"/>
        </a:p>
      </dgm:t>
    </dgm:pt>
    <dgm:pt modelId="{44D98D39-2D01-496A-88CB-990D14E10253}" type="pres">
      <dgm:prSet presAssocID="{9C09DB1A-FF46-48FA-B29D-6582AA575347}" presName="sibTrans" presStyleCnt="0"/>
      <dgm:spPr/>
      <dgm:t>
        <a:bodyPr/>
        <a:lstStyle/>
        <a:p>
          <a:endParaRPr lang="en-US"/>
        </a:p>
      </dgm:t>
    </dgm:pt>
    <dgm:pt modelId="{3FEB5D84-FBE4-421C-944D-CB001FD3DBEF}" type="pres">
      <dgm:prSet presAssocID="{EA11E7B9-BC79-4774-BB31-466AB2AC8018}" presName="node" presStyleLbl="node1" presStyleIdx="3" presStyleCnt="6">
        <dgm:presLayoutVars>
          <dgm:bulletEnabled val="1"/>
        </dgm:presLayoutVars>
      </dgm:prSet>
      <dgm:spPr/>
      <dgm:t>
        <a:bodyPr/>
        <a:lstStyle/>
        <a:p>
          <a:endParaRPr lang="en-US"/>
        </a:p>
      </dgm:t>
    </dgm:pt>
    <dgm:pt modelId="{6326353A-AF25-463F-8DDD-E2CC66574FAB}" type="pres">
      <dgm:prSet presAssocID="{6885DB90-F1D3-4419-8735-045D670C90F8}" presName="sibTrans" presStyleCnt="0"/>
      <dgm:spPr/>
      <dgm:t>
        <a:bodyPr/>
        <a:lstStyle/>
        <a:p>
          <a:endParaRPr lang="en-US"/>
        </a:p>
      </dgm:t>
    </dgm:pt>
    <dgm:pt modelId="{3F16E5F3-5D1B-435F-8830-F07A3648E771}" type="pres">
      <dgm:prSet presAssocID="{9D2B48CB-5B91-4C03-902C-28B41D696CA2}" presName="node" presStyleLbl="node1" presStyleIdx="4" presStyleCnt="6">
        <dgm:presLayoutVars>
          <dgm:bulletEnabled val="1"/>
        </dgm:presLayoutVars>
      </dgm:prSet>
      <dgm:spPr/>
      <dgm:t>
        <a:bodyPr/>
        <a:lstStyle/>
        <a:p>
          <a:endParaRPr lang="en-US"/>
        </a:p>
      </dgm:t>
    </dgm:pt>
    <dgm:pt modelId="{B43B3ED2-F400-4BA3-9BF8-E88DF3735E53}" type="pres">
      <dgm:prSet presAssocID="{6B8557F0-48D1-4740-ADA8-145B8C5A1EFA}" presName="sibTrans" presStyleCnt="0"/>
      <dgm:spPr/>
      <dgm:t>
        <a:bodyPr/>
        <a:lstStyle/>
        <a:p>
          <a:endParaRPr lang="en-US"/>
        </a:p>
      </dgm:t>
    </dgm:pt>
    <dgm:pt modelId="{BFD0C36D-6BEA-47E1-80F9-671267E8A4ED}" type="pres">
      <dgm:prSet presAssocID="{9499391E-11AD-4A1C-BCA8-F75A73CA61D4}" presName="node" presStyleLbl="node1" presStyleIdx="5" presStyleCnt="6">
        <dgm:presLayoutVars>
          <dgm:bulletEnabled val="1"/>
        </dgm:presLayoutVars>
      </dgm:prSet>
      <dgm:spPr/>
      <dgm:t>
        <a:bodyPr/>
        <a:lstStyle/>
        <a:p>
          <a:endParaRPr lang="en-US"/>
        </a:p>
      </dgm:t>
    </dgm:pt>
  </dgm:ptLst>
  <dgm:cxnLst>
    <dgm:cxn modelId="{03F3D423-E8A8-466D-AE43-E4645E3F7FA4}" type="presOf" srcId="{9D2B48CB-5B91-4C03-902C-28B41D696CA2}" destId="{3F16E5F3-5D1B-435F-8830-F07A3648E771}" srcOrd="0" destOrd="0" presId="urn:microsoft.com/office/officeart/2005/8/layout/default"/>
    <dgm:cxn modelId="{2C307F4B-852E-4599-A6DB-8E22CA316751}" type="presOf" srcId="{9499391E-11AD-4A1C-BCA8-F75A73CA61D4}" destId="{BFD0C36D-6BEA-47E1-80F9-671267E8A4ED}" srcOrd="0" destOrd="0" presId="urn:microsoft.com/office/officeart/2005/8/layout/default"/>
    <dgm:cxn modelId="{8AEB84B2-3661-4E1A-BEB5-1DC0A00113EA}" type="presOf" srcId="{EA11E7B9-BC79-4774-BB31-466AB2AC8018}" destId="{3FEB5D84-FBE4-421C-944D-CB001FD3DBEF}" srcOrd="0" destOrd="0" presId="urn:microsoft.com/office/officeart/2005/8/layout/default"/>
    <dgm:cxn modelId="{ED5CE365-9860-46E4-BFB7-D9B1E2563D9A}" srcId="{0397E334-F6FC-42A8-947A-E6A5AF03D7C3}" destId="{EA11E7B9-BC79-4774-BB31-466AB2AC8018}" srcOrd="3" destOrd="0" parTransId="{DB1BF4F4-98EF-4784-B430-EDC8A25C29C0}" sibTransId="{6885DB90-F1D3-4419-8735-045D670C90F8}"/>
    <dgm:cxn modelId="{0B4FDDB7-43F7-462A-BDF7-31FCDC8009E6}" srcId="{0397E334-F6FC-42A8-947A-E6A5AF03D7C3}" destId="{9D2B48CB-5B91-4C03-902C-28B41D696CA2}" srcOrd="4" destOrd="0" parTransId="{83F74341-EBB4-44BE-9754-F167125A4EB2}" sibTransId="{6B8557F0-48D1-4740-ADA8-145B8C5A1EFA}"/>
    <dgm:cxn modelId="{5FAAB2F8-29C2-4921-8BD1-EBBECE1868F0}" srcId="{0397E334-F6FC-42A8-947A-E6A5AF03D7C3}" destId="{DB7F09BE-5A93-4E43-B5ED-340FB63E42E2}" srcOrd="0" destOrd="0" parTransId="{A6348880-B0FA-4BED-B8F7-B2DB901A19DC}" sibTransId="{CF8B3D29-931D-4723-A556-F374557EF510}"/>
    <dgm:cxn modelId="{F0ACAE3D-49F0-428B-A9AF-9E094BA33351}" srcId="{0397E334-F6FC-42A8-947A-E6A5AF03D7C3}" destId="{9499391E-11AD-4A1C-BCA8-F75A73CA61D4}" srcOrd="5" destOrd="0" parTransId="{509FE40E-AA93-4E48-857A-12974D015984}" sibTransId="{F7013A5A-B77D-44B5-81DC-DD6F2A2BBA5E}"/>
    <dgm:cxn modelId="{FC790AF8-F75E-4444-8B34-2726C3CBCA9D}" srcId="{0397E334-F6FC-42A8-947A-E6A5AF03D7C3}" destId="{FC425B81-59A8-4B66-9900-46D2D7399EFE}" srcOrd="2" destOrd="0" parTransId="{215700BC-EE81-40A1-8E08-C985226CA194}" sibTransId="{9C09DB1A-FF46-48FA-B29D-6582AA575347}"/>
    <dgm:cxn modelId="{8C659B71-9425-4561-99FA-E614A79F76F7}" type="presOf" srcId="{60AE158F-BCCF-4A6D-BF6E-328BAA3C2835}" destId="{0F7409BB-AF5E-4D00-ACEA-5FFB892629D5}" srcOrd="0" destOrd="0" presId="urn:microsoft.com/office/officeart/2005/8/layout/default"/>
    <dgm:cxn modelId="{7518EB8F-1A8A-4E48-8E66-0565E4C0DFE8}" type="presOf" srcId="{DB7F09BE-5A93-4E43-B5ED-340FB63E42E2}" destId="{BBE09FDF-4796-4AD4-8174-1BF945102257}" srcOrd="0" destOrd="0" presId="urn:microsoft.com/office/officeart/2005/8/layout/default"/>
    <dgm:cxn modelId="{065132F8-AD28-494A-A556-C19EB18B3537}" srcId="{0397E334-F6FC-42A8-947A-E6A5AF03D7C3}" destId="{60AE158F-BCCF-4A6D-BF6E-328BAA3C2835}" srcOrd="1" destOrd="0" parTransId="{19831BA7-D880-498A-A63E-F4F3678AF511}" sibTransId="{675596E7-987E-4468-AD23-4F8B5BAB6F09}"/>
    <dgm:cxn modelId="{B1162368-746D-4A74-800F-AA590D65C4F0}" type="presOf" srcId="{0397E334-F6FC-42A8-947A-E6A5AF03D7C3}" destId="{5DD71F2A-B722-4E75-8863-7364AD214C1D}" srcOrd="0" destOrd="0" presId="urn:microsoft.com/office/officeart/2005/8/layout/default"/>
    <dgm:cxn modelId="{CF5FFDE6-8769-4AFB-977E-17B90877239C}" type="presOf" srcId="{FC425B81-59A8-4B66-9900-46D2D7399EFE}" destId="{004F77DE-CC40-40C5-BAFF-4B1903C0A44E}" srcOrd="0" destOrd="0" presId="urn:microsoft.com/office/officeart/2005/8/layout/default"/>
    <dgm:cxn modelId="{F639795E-5EF6-460A-B19B-AB337D8A942D}" type="presParOf" srcId="{5DD71F2A-B722-4E75-8863-7364AD214C1D}" destId="{BBE09FDF-4796-4AD4-8174-1BF945102257}" srcOrd="0" destOrd="0" presId="urn:microsoft.com/office/officeart/2005/8/layout/default"/>
    <dgm:cxn modelId="{9D27ACD5-F456-440A-A9BD-901F5EA00890}" type="presParOf" srcId="{5DD71F2A-B722-4E75-8863-7364AD214C1D}" destId="{5CCFC20B-85C1-4CF4-86FD-69D34F22FFB5}" srcOrd="1" destOrd="0" presId="urn:microsoft.com/office/officeart/2005/8/layout/default"/>
    <dgm:cxn modelId="{0A68F548-BF36-4673-BFD2-797B9CFE098C}" type="presParOf" srcId="{5DD71F2A-B722-4E75-8863-7364AD214C1D}" destId="{0F7409BB-AF5E-4D00-ACEA-5FFB892629D5}" srcOrd="2" destOrd="0" presId="urn:microsoft.com/office/officeart/2005/8/layout/default"/>
    <dgm:cxn modelId="{09C82DC6-81E6-49B8-A71F-E8C549AD0CB1}" type="presParOf" srcId="{5DD71F2A-B722-4E75-8863-7364AD214C1D}" destId="{828346EE-ED6D-44F1-9109-F83905E063C5}" srcOrd="3" destOrd="0" presId="urn:microsoft.com/office/officeart/2005/8/layout/default"/>
    <dgm:cxn modelId="{AD6B5194-ECA8-4E31-9B8B-3D543E587F69}" type="presParOf" srcId="{5DD71F2A-B722-4E75-8863-7364AD214C1D}" destId="{004F77DE-CC40-40C5-BAFF-4B1903C0A44E}" srcOrd="4" destOrd="0" presId="urn:microsoft.com/office/officeart/2005/8/layout/default"/>
    <dgm:cxn modelId="{15DD3C10-932A-436B-9828-DD76E4B06242}" type="presParOf" srcId="{5DD71F2A-B722-4E75-8863-7364AD214C1D}" destId="{44D98D39-2D01-496A-88CB-990D14E10253}" srcOrd="5" destOrd="0" presId="urn:microsoft.com/office/officeart/2005/8/layout/default"/>
    <dgm:cxn modelId="{7665A681-F738-45F8-A172-5D20E39464EE}" type="presParOf" srcId="{5DD71F2A-B722-4E75-8863-7364AD214C1D}" destId="{3FEB5D84-FBE4-421C-944D-CB001FD3DBEF}" srcOrd="6" destOrd="0" presId="urn:microsoft.com/office/officeart/2005/8/layout/default"/>
    <dgm:cxn modelId="{E7FC55C9-6D21-48B7-9FC7-3A37E8960BAF}" type="presParOf" srcId="{5DD71F2A-B722-4E75-8863-7364AD214C1D}" destId="{6326353A-AF25-463F-8DDD-E2CC66574FAB}" srcOrd="7" destOrd="0" presId="urn:microsoft.com/office/officeart/2005/8/layout/default"/>
    <dgm:cxn modelId="{64CE40DF-3FD3-4458-8C2F-A106278B6C3D}" type="presParOf" srcId="{5DD71F2A-B722-4E75-8863-7364AD214C1D}" destId="{3F16E5F3-5D1B-435F-8830-F07A3648E771}" srcOrd="8" destOrd="0" presId="urn:microsoft.com/office/officeart/2005/8/layout/default"/>
    <dgm:cxn modelId="{ED9E3F2E-9D6C-4541-8422-0F39824DA079}" type="presParOf" srcId="{5DD71F2A-B722-4E75-8863-7364AD214C1D}" destId="{B43B3ED2-F400-4BA3-9BF8-E88DF3735E53}" srcOrd="9" destOrd="0" presId="urn:microsoft.com/office/officeart/2005/8/layout/default"/>
    <dgm:cxn modelId="{B7760A2E-8C54-4283-ABE8-99AFBCA83972}" type="presParOf" srcId="{5DD71F2A-B722-4E75-8863-7364AD214C1D}" destId="{BFD0C36D-6BEA-47E1-80F9-671267E8A4ED}" srcOrd="10"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BE09FDF-4796-4AD4-8174-1BF945102257}">
      <dsp:nvSpPr>
        <dsp:cNvPr id="0" name=""/>
        <dsp:cNvSpPr/>
      </dsp:nvSpPr>
      <dsp:spPr>
        <a:xfrm>
          <a:off x="1221978" y="2645"/>
          <a:ext cx="2706687" cy="1624012"/>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en-US" sz="2200" kern="1200" dirty="0" smtClean="0">
              <a:latin typeface="Times New Roman" panose="02020603050405020304" pitchFamily="18" charset="0"/>
              <a:cs typeface="Times New Roman" panose="02020603050405020304" pitchFamily="18" charset="0"/>
            </a:rPr>
            <a:t>Fastest-growing developmental disability in the United States</a:t>
          </a:r>
          <a:endParaRPr lang="en-US" sz="2200" kern="1200" dirty="0"/>
        </a:p>
      </dsp:txBody>
      <dsp:txXfrm>
        <a:off x="1221978" y="2645"/>
        <a:ext cx="2706687" cy="1624012"/>
      </dsp:txXfrm>
    </dsp:sp>
    <dsp:sp modelId="{0F7409BB-AF5E-4D00-ACEA-5FFB892629D5}">
      <dsp:nvSpPr>
        <dsp:cNvPr id="0" name=""/>
        <dsp:cNvSpPr/>
      </dsp:nvSpPr>
      <dsp:spPr>
        <a:xfrm>
          <a:off x="4199334" y="2645"/>
          <a:ext cx="2706687" cy="1624012"/>
        </a:xfrm>
        <a:prstGeom prst="rect">
          <a:avLst/>
        </a:prstGeom>
        <a:solidFill>
          <a:schemeClr val="accent2">
            <a:hueOff val="1273292"/>
            <a:satOff val="2160"/>
            <a:lumOff val="-7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en-US" sz="2200" kern="1200" dirty="0" smtClean="0">
              <a:latin typeface="Times New Roman" panose="02020603050405020304" pitchFamily="18" charset="0"/>
              <a:cs typeface="Times New Roman" panose="02020603050405020304" pitchFamily="18" charset="0"/>
            </a:rPr>
            <a:t>44% have average to above average intellectual ability</a:t>
          </a:r>
          <a:endParaRPr lang="en-US" sz="2200" kern="1200" dirty="0"/>
        </a:p>
      </dsp:txBody>
      <dsp:txXfrm>
        <a:off x="4199334" y="2645"/>
        <a:ext cx="2706687" cy="1624012"/>
      </dsp:txXfrm>
    </dsp:sp>
    <dsp:sp modelId="{004F77DE-CC40-40C5-BAFF-4B1903C0A44E}">
      <dsp:nvSpPr>
        <dsp:cNvPr id="0" name=""/>
        <dsp:cNvSpPr/>
      </dsp:nvSpPr>
      <dsp:spPr>
        <a:xfrm>
          <a:off x="1221978" y="1897327"/>
          <a:ext cx="2706687" cy="1624012"/>
        </a:xfrm>
        <a:prstGeom prst="rect">
          <a:avLst/>
        </a:prstGeom>
        <a:solidFill>
          <a:schemeClr val="accent2">
            <a:hueOff val="2546585"/>
            <a:satOff val="4320"/>
            <a:lumOff val="-157"/>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en-US" sz="2200" kern="1200" dirty="0" smtClean="0">
              <a:latin typeface="Times New Roman" panose="02020603050405020304" pitchFamily="18" charset="0"/>
              <a:cs typeface="Times New Roman" panose="02020603050405020304" pitchFamily="18" charset="0"/>
            </a:rPr>
            <a:t>1:59 children in the United States (1 in 42 boys)</a:t>
          </a:r>
          <a:endParaRPr lang="en-US" sz="2200" kern="1200" dirty="0">
            <a:latin typeface="Times New Roman" panose="02020603050405020304" pitchFamily="18" charset="0"/>
            <a:cs typeface="Times New Roman" panose="02020603050405020304" pitchFamily="18" charset="0"/>
          </a:endParaRPr>
        </a:p>
      </dsp:txBody>
      <dsp:txXfrm>
        <a:off x="1221978" y="1897327"/>
        <a:ext cx="2706687" cy="1624012"/>
      </dsp:txXfrm>
    </dsp:sp>
    <dsp:sp modelId="{3FEB5D84-FBE4-421C-944D-CB001FD3DBEF}">
      <dsp:nvSpPr>
        <dsp:cNvPr id="0" name=""/>
        <dsp:cNvSpPr/>
      </dsp:nvSpPr>
      <dsp:spPr>
        <a:xfrm>
          <a:off x="4199334" y="1897327"/>
          <a:ext cx="2706687" cy="1624012"/>
        </a:xfrm>
        <a:prstGeom prst="rect">
          <a:avLst/>
        </a:prstGeom>
        <a:solidFill>
          <a:schemeClr val="accent2">
            <a:hueOff val="3819877"/>
            <a:satOff val="6480"/>
            <a:lumOff val="-23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en-US" sz="2200" kern="1200" dirty="0" smtClean="0">
              <a:latin typeface="Times New Roman" panose="02020603050405020304" pitchFamily="18" charset="0"/>
              <a:cs typeface="Times New Roman" panose="02020603050405020304" pitchFamily="18" charset="0"/>
            </a:rPr>
            <a:t>83% co-occurrence with other non-ASD developmental disability</a:t>
          </a:r>
          <a:endParaRPr lang="en-US" sz="2200" kern="1200" dirty="0"/>
        </a:p>
      </dsp:txBody>
      <dsp:txXfrm>
        <a:off x="4199334" y="1897327"/>
        <a:ext cx="2706687" cy="1624012"/>
      </dsp:txXfrm>
    </dsp:sp>
    <dsp:sp modelId="{3F16E5F3-5D1B-435F-8830-F07A3648E771}">
      <dsp:nvSpPr>
        <dsp:cNvPr id="0" name=""/>
        <dsp:cNvSpPr/>
      </dsp:nvSpPr>
      <dsp:spPr>
        <a:xfrm>
          <a:off x="1221978" y="3792008"/>
          <a:ext cx="2706687" cy="1624012"/>
        </a:xfrm>
        <a:prstGeom prst="rect">
          <a:avLst/>
        </a:prstGeom>
        <a:solidFill>
          <a:schemeClr val="accent2">
            <a:hueOff val="5093169"/>
            <a:satOff val="8640"/>
            <a:lumOff val="-31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en-US" sz="2200" kern="1200" dirty="0" smtClean="0">
              <a:latin typeface="Times New Roman" panose="02020603050405020304" pitchFamily="18" charset="0"/>
              <a:cs typeface="Times New Roman" panose="02020603050405020304" pitchFamily="18" charset="0"/>
            </a:rPr>
            <a:t>Males are diagnosed with Autism four times more frequently than females</a:t>
          </a:r>
          <a:endParaRPr lang="en-US" sz="2200" kern="1200" dirty="0"/>
        </a:p>
      </dsp:txBody>
      <dsp:txXfrm>
        <a:off x="1221978" y="3792008"/>
        <a:ext cx="2706687" cy="1624012"/>
      </dsp:txXfrm>
    </dsp:sp>
    <dsp:sp modelId="{BFD0C36D-6BEA-47E1-80F9-671267E8A4ED}">
      <dsp:nvSpPr>
        <dsp:cNvPr id="0" name=""/>
        <dsp:cNvSpPr/>
      </dsp:nvSpPr>
      <dsp:spPr>
        <a:xfrm>
          <a:off x="4199334" y="3792008"/>
          <a:ext cx="2706687" cy="1624012"/>
        </a:xfrm>
        <a:prstGeom prst="rect">
          <a:avLst/>
        </a:prstGeom>
        <a:solidFill>
          <a:schemeClr val="accent2">
            <a:hueOff val="6366461"/>
            <a:satOff val="10800"/>
            <a:lumOff val="-39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ctr" defTabSz="977900">
            <a:lnSpc>
              <a:spcPct val="90000"/>
            </a:lnSpc>
            <a:spcBef>
              <a:spcPct val="0"/>
            </a:spcBef>
            <a:spcAft>
              <a:spcPct val="35000"/>
            </a:spcAft>
          </a:pPr>
          <a:r>
            <a:rPr lang="en-US" sz="2200" kern="1200" dirty="0" smtClean="0">
              <a:latin typeface="Times New Roman" panose="02020603050405020304" pitchFamily="18" charset="0"/>
              <a:cs typeface="Times New Roman" panose="02020603050405020304" pitchFamily="18" charset="0"/>
            </a:rPr>
            <a:t>10% co-occurrence with psychiatric diagnosis</a:t>
          </a:r>
          <a:endParaRPr lang="en-US" sz="2200" kern="1200" dirty="0"/>
        </a:p>
      </dsp:txBody>
      <dsp:txXfrm>
        <a:off x="4199334" y="3792008"/>
        <a:ext cx="2706687" cy="1624012"/>
      </dsp:txXfrm>
    </dsp:sp>
  </dsp:spTree>
</dsp:drawing>
</file>

<file path=ppt/diagrams/layout1.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dirty="0"/>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568FE4E9-B191-4158-9269-AB1119909420}" type="slidenum">
              <a:rPr lang="en-US" smtClean="0"/>
              <a:t>‹#›</a:t>
            </a:fld>
            <a:endParaRPr lang="en-US" dirty="0"/>
          </a:p>
        </p:txBody>
      </p:sp>
    </p:spTree>
    <p:extLst>
      <p:ext uri="{BB962C8B-B14F-4D97-AF65-F5344CB8AC3E}">
        <p14:creationId xmlns:p14="http://schemas.microsoft.com/office/powerpoint/2010/main" val="306712067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8FF3B618-662C-4544-85A8-20F54D373B17}" type="datetimeFigureOut">
              <a:rPr lang="en-US" smtClean="0"/>
              <a:t>2/4/2019</a:t>
            </a:fld>
            <a:endParaRPr lang="en-US" dirty="0"/>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C9365012-4E5E-40BE-A69C-5547E8547B44}" type="slidenum">
              <a:rPr lang="en-US" smtClean="0"/>
              <a:t>‹#›</a:t>
            </a:fld>
            <a:endParaRPr lang="en-US" dirty="0"/>
          </a:p>
        </p:txBody>
      </p:sp>
    </p:spTree>
    <p:extLst>
      <p:ext uri="{BB962C8B-B14F-4D97-AF65-F5344CB8AC3E}">
        <p14:creationId xmlns:p14="http://schemas.microsoft.com/office/powerpoint/2010/main" val="35851186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9365012-4E5E-40BE-A69C-5547E8547B44}" type="slidenum">
              <a:rPr lang="en-US" smtClean="0"/>
              <a:t>1</a:t>
            </a:fld>
            <a:endParaRPr lang="en-US" dirty="0"/>
          </a:p>
        </p:txBody>
      </p:sp>
    </p:spTree>
    <p:extLst>
      <p:ext uri="{BB962C8B-B14F-4D97-AF65-F5344CB8AC3E}">
        <p14:creationId xmlns:p14="http://schemas.microsoft.com/office/powerpoint/2010/main" val="147263769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b="1" dirty="0" smtClean="0">
                <a:solidFill>
                  <a:srgbClr val="FFC000"/>
                </a:solidFill>
              </a:rPr>
              <a:t>Deficits in Social Interaction</a:t>
            </a:r>
            <a:endParaRPr lang="en-US" sz="2400" dirty="0" smtClean="0"/>
          </a:p>
          <a:p>
            <a:pPr lvl="1"/>
            <a:r>
              <a:rPr lang="en-US" dirty="0" smtClean="0"/>
              <a:t>Individuals with ASD have difficulty learning to engage in the give-and-take of everyday human interaction. They may appear as having a preference for being alone, becoming frustrated by interactions with others or lack of the ability to interpret gestures and facial expressions. </a:t>
            </a:r>
          </a:p>
          <a:p>
            <a:pPr lvl="0"/>
            <a:r>
              <a:rPr lang="en-US" b="1" dirty="0" smtClean="0">
                <a:solidFill>
                  <a:srgbClr val="FF0000"/>
                </a:solidFill>
              </a:rPr>
              <a:t>Deficits in Communication &amp; Language</a:t>
            </a:r>
            <a:endParaRPr lang="en-US" sz="2400" dirty="0" smtClean="0"/>
          </a:p>
          <a:p>
            <a:pPr lvl="1"/>
            <a:r>
              <a:rPr lang="en-US" dirty="0" smtClean="0"/>
              <a:t>Individuals with ASD may have difficulty communicating functionally. Some lack spoken language altogether and are nonverbal, for some there is a delay in the development of speech, while others can speak, they are not able to effectively communicate their needs. Still others have fluent verbal language abilities, but may lack social reciprocity (engaging in the “back and forth” of a conversation) and/or differences with prosody (the cadence or inflection used in spoken language).</a:t>
            </a:r>
          </a:p>
          <a:p>
            <a:pPr lvl="0"/>
            <a:r>
              <a:rPr lang="en-US" b="1" dirty="0" smtClean="0">
                <a:solidFill>
                  <a:srgbClr val="00B0F0"/>
                </a:solidFill>
              </a:rPr>
              <a:t>Restricted Interests/Repetitive Patterns of Behavior</a:t>
            </a:r>
            <a:endParaRPr lang="en-US" sz="2400" b="1" dirty="0" smtClean="0">
              <a:solidFill>
                <a:srgbClr val="00B0F0"/>
              </a:solidFill>
            </a:endParaRPr>
          </a:p>
          <a:p>
            <a:pPr lvl="1"/>
            <a:r>
              <a:rPr lang="en-US" dirty="0" smtClean="0"/>
              <a:t>Individuals with ASD may adhere to certain rituals or a need for structure.  Some individuals may want physical objects organized in a precise manner, repeat movements, and/or be preoccupied with a specific interest.</a:t>
            </a:r>
          </a:p>
          <a:p>
            <a:r>
              <a:rPr lang="en-US" b="1" smtClean="0">
                <a:solidFill>
                  <a:srgbClr val="7030A0"/>
                </a:solidFill>
              </a:rPr>
              <a:t>Sensory</a:t>
            </a:r>
            <a:endParaRPr lang="en-US" b="1" dirty="0" smtClean="0">
              <a:solidFill>
                <a:srgbClr val="7030A0"/>
              </a:solidFill>
            </a:endParaRPr>
          </a:p>
          <a:p>
            <a:pPr lvl="1"/>
            <a:r>
              <a:rPr lang="en-US" dirty="0" smtClean="0"/>
              <a:t>Individuals with autism often show pronounced sensory issues. These can be expressed as either an extreme over- or under-reaction to sensory stimulation.</a:t>
            </a:r>
          </a:p>
          <a:p>
            <a:pPr lvl="1"/>
            <a:endParaRPr lang="en-US" dirty="0" smtClean="0"/>
          </a:p>
          <a:p>
            <a:pPr lvl="1"/>
            <a:endParaRPr lang="en-US" sz="2000" dirty="0" smtClean="0"/>
          </a:p>
          <a:p>
            <a:pPr lvl="1"/>
            <a:endParaRPr lang="en-US" sz="2000"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C9365012-4E5E-40BE-A69C-5547E8547B44}" type="slidenum">
              <a:rPr lang="en-US" smtClean="0"/>
              <a:t>10</a:t>
            </a:fld>
            <a:endParaRPr lang="en-US" dirty="0"/>
          </a:p>
        </p:txBody>
      </p:sp>
    </p:spTree>
    <p:extLst>
      <p:ext uri="{BB962C8B-B14F-4D97-AF65-F5344CB8AC3E}">
        <p14:creationId xmlns:p14="http://schemas.microsoft.com/office/powerpoint/2010/main" val="129021873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9365012-4E5E-40BE-A69C-5547E8547B44}" type="slidenum">
              <a:rPr lang="en-US" smtClean="0"/>
              <a:t>14</a:t>
            </a:fld>
            <a:endParaRPr lang="en-US" dirty="0"/>
          </a:p>
        </p:txBody>
      </p:sp>
    </p:spTree>
    <p:extLst>
      <p:ext uri="{BB962C8B-B14F-4D97-AF65-F5344CB8AC3E}">
        <p14:creationId xmlns:p14="http://schemas.microsoft.com/office/powerpoint/2010/main" val="38338030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Highlight – Do not need to go into detail</a:t>
            </a:r>
            <a:endParaRPr lang="en-US" dirty="0"/>
          </a:p>
        </p:txBody>
      </p:sp>
      <p:sp>
        <p:nvSpPr>
          <p:cNvPr id="4" name="Slide Number Placeholder 3"/>
          <p:cNvSpPr>
            <a:spLocks noGrp="1"/>
          </p:cNvSpPr>
          <p:nvPr>
            <p:ph type="sldNum" sz="quarter" idx="10"/>
          </p:nvPr>
        </p:nvSpPr>
        <p:spPr/>
        <p:txBody>
          <a:bodyPr/>
          <a:lstStyle/>
          <a:p>
            <a:fld id="{C9365012-4E5E-40BE-A69C-5547E8547B44}" type="slidenum">
              <a:rPr lang="en-US" smtClean="0"/>
              <a:t>15</a:t>
            </a:fld>
            <a:endParaRPr lang="en-US" dirty="0"/>
          </a:p>
        </p:txBody>
      </p:sp>
    </p:spTree>
    <p:extLst>
      <p:ext uri="{BB962C8B-B14F-4D97-AF65-F5344CB8AC3E}">
        <p14:creationId xmlns:p14="http://schemas.microsoft.com/office/powerpoint/2010/main" val="166277951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Highlight – Do not need to go into detail</a:t>
            </a:r>
          </a:p>
          <a:p>
            <a:endParaRPr lang="en-US" dirty="0"/>
          </a:p>
        </p:txBody>
      </p:sp>
      <p:sp>
        <p:nvSpPr>
          <p:cNvPr id="4" name="Slide Number Placeholder 3"/>
          <p:cNvSpPr>
            <a:spLocks noGrp="1"/>
          </p:cNvSpPr>
          <p:nvPr>
            <p:ph type="sldNum" sz="quarter" idx="10"/>
          </p:nvPr>
        </p:nvSpPr>
        <p:spPr/>
        <p:txBody>
          <a:bodyPr/>
          <a:lstStyle/>
          <a:p>
            <a:fld id="{C9365012-4E5E-40BE-A69C-5547E8547B44}" type="slidenum">
              <a:rPr lang="en-US" smtClean="0"/>
              <a:t>16</a:t>
            </a:fld>
            <a:endParaRPr lang="en-US" dirty="0"/>
          </a:p>
        </p:txBody>
      </p:sp>
    </p:spTree>
    <p:extLst>
      <p:ext uri="{BB962C8B-B14F-4D97-AF65-F5344CB8AC3E}">
        <p14:creationId xmlns:p14="http://schemas.microsoft.com/office/powerpoint/2010/main" val="340975910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9365012-4E5E-40BE-A69C-5547E8547B44}" type="slidenum">
              <a:rPr lang="en-US" smtClean="0"/>
              <a:t>17</a:t>
            </a:fld>
            <a:endParaRPr lang="en-US" dirty="0"/>
          </a:p>
        </p:txBody>
      </p:sp>
    </p:spTree>
    <p:extLst>
      <p:ext uri="{BB962C8B-B14F-4D97-AF65-F5344CB8AC3E}">
        <p14:creationId xmlns:p14="http://schemas.microsoft.com/office/powerpoint/2010/main" val="386247166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9365012-4E5E-40BE-A69C-5547E8547B44}" type="slidenum">
              <a:rPr lang="en-US" smtClean="0"/>
              <a:t>18</a:t>
            </a:fld>
            <a:endParaRPr lang="en-US" dirty="0"/>
          </a:p>
        </p:txBody>
      </p:sp>
    </p:spTree>
    <p:extLst>
      <p:ext uri="{BB962C8B-B14F-4D97-AF65-F5344CB8AC3E}">
        <p14:creationId xmlns:p14="http://schemas.microsoft.com/office/powerpoint/2010/main" val="349298494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9365012-4E5E-40BE-A69C-5547E8547B44}" type="slidenum">
              <a:rPr lang="en-US" smtClean="0"/>
              <a:t>19</a:t>
            </a:fld>
            <a:endParaRPr lang="en-US" dirty="0"/>
          </a:p>
        </p:txBody>
      </p:sp>
    </p:spTree>
    <p:extLst>
      <p:ext uri="{BB962C8B-B14F-4D97-AF65-F5344CB8AC3E}">
        <p14:creationId xmlns:p14="http://schemas.microsoft.com/office/powerpoint/2010/main" val="111313360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9365012-4E5E-40BE-A69C-5547E8547B44}" type="slidenum">
              <a:rPr lang="en-US" smtClean="0"/>
              <a:t>20</a:t>
            </a:fld>
            <a:endParaRPr lang="en-US" dirty="0"/>
          </a:p>
        </p:txBody>
      </p:sp>
    </p:spTree>
    <p:extLst>
      <p:ext uri="{BB962C8B-B14F-4D97-AF65-F5344CB8AC3E}">
        <p14:creationId xmlns:p14="http://schemas.microsoft.com/office/powerpoint/2010/main" val="376898387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9365012-4E5E-40BE-A69C-5547E8547B44}" type="slidenum">
              <a:rPr lang="en-US" smtClean="0"/>
              <a:t>21</a:t>
            </a:fld>
            <a:endParaRPr lang="en-US" dirty="0"/>
          </a:p>
        </p:txBody>
      </p:sp>
    </p:spTree>
    <p:extLst>
      <p:ext uri="{BB962C8B-B14F-4D97-AF65-F5344CB8AC3E}">
        <p14:creationId xmlns:p14="http://schemas.microsoft.com/office/powerpoint/2010/main" val="322008332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9365012-4E5E-40BE-A69C-5547E8547B44}" type="slidenum">
              <a:rPr lang="en-US" smtClean="0"/>
              <a:t>22</a:t>
            </a:fld>
            <a:endParaRPr lang="en-US" dirty="0"/>
          </a:p>
        </p:txBody>
      </p:sp>
    </p:spTree>
    <p:extLst>
      <p:ext uri="{BB962C8B-B14F-4D97-AF65-F5344CB8AC3E}">
        <p14:creationId xmlns:p14="http://schemas.microsoft.com/office/powerpoint/2010/main" val="40353492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9365012-4E5E-40BE-A69C-5547E8547B44}" type="slidenum">
              <a:rPr lang="en-US" smtClean="0"/>
              <a:t>2</a:t>
            </a:fld>
            <a:endParaRPr lang="en-US" dirty="0"/>
          </a:p>
        </p:txBody>
      </p:sp>
    </p:spTree>
    <p:extLst>
      <p:ext uri="{BB962C8B-B14F-4D97-AF65-F5344CB8AC3E}">
        <p14:creationId xmlns:p14="http://schemas.microsoft.com/office/powerpoint/2010/main" val="3515737680"/>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9365012-4E5E-40BE-A69C-5547E8547B44}" type="slidenum">
              <a:rPr lang="en-US" smtClean="0"/>
              <a:t>23</a:t>
            </a:fld>
            <a:endParaRPr lang="en-US" dirty="0"/>
          </a:p>
        </p:txBody>
      </p:sp>
    </p:spTree>
    <p:extLst>
      <p:ext uri="{BB962C8B-B14F-4D97-AF65-F5344CB8AC3E}">
        <p14:creationId xmlns:p14="http://schemas.microsoft.com/office/powerpoint/2010/main" val="182499369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78506544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9365012-4E5E-40BE-A69C-5547E8547B44}" type="slidenum">
              <a:rPr lang="en-US" smtClean="0"/>
              <a:t>25</a:t>
            </a:fld>
            <a:endParaRPr lang="en-US" dirty="0"/>
          </a:p>
        </p:txBody>
      </p:sp>
    </p:spTree>
    <p:extLst>
      <p:ext uri="{BB962C8B-B14F-4D97-AF65-F5344CB8AC3E}">
        <p14:creationId xmlns:p14="http://schemas.microsoft.com/office/powerpoint/2010/main" val="329916668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9365012-4E5E-40BE-A69C-5547E8547B44}" type="slidenum">
              <a:rPr lang="en-US" smtClean="0"/>
              <a:t>28</a:t>
            </a:fld>
            <a:endParaRPr lang="en-US" dirty="0"/>
          </a:p>
        </p:txBody>
      </p:sp>
    </p:spTree>
    <p:extLst>
      <p:ext uri="{BB962C8B-B14F-4D97-AF65-F5344CB8AC3E}">
        <p14:creationId xmlns:p14="http://schemas.microsoft.com/office/powerpoint/2010/main" val="267390586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9365012-4E5E-40BE-A69C-5547E8547B44}" type="slidenum">
              <a:rPr lang="en-US" smtClean="0"/>
              <a:t>29</a:t>
            </a:fld>
            <a:endParaRPr lang="en-US" dirty="0"/>
          </a:p>
        </p:txBody>
      </p:sp>
    </p:spTree>
    <p:extLst>
      <p:ext uri="{BB962C8B-B14F-4D97-AF65-F5344CB8AC3E}">
        <p14:creationId xmlns:p14="http://schemas.microsoft.com/office/powerpoint/2010/main" val="91992121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9365012-4E5E-40BE-A69C-5547E8547B44}" type="slidenum">
              <a:rPr lang="en-US" smtClean="0"/>
              <a:t>30</a:t>
            </a:fld>
            <a:endParaRPr lang="en-US" dirty="0"/>
          </a:p>
        </p:txBody>
      </p:sp>
    </p:spTree>
    <p:extLst>
      <p:ext uri="{BB962C8B-B14F-4D97-AF65-F5344CB8AC3E}">
        <p14:creationId xmlns:p14="http://schemas.microsoft.com/office/powerpoint/2010/main" val="808335017"/>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9365012-4E5E-40BE-A69C-5547E8547B44}" type="slidenum">
              <a:rPr lang="en-US" smtClean="0"/>
              <a:t>31</a:t>
            </a:fld>
            <a:endParaRPr lang="en-US" dirty="0"/>
          </a:p>
        </p:txBody>
      </p:sp>
    </p:spTree>
    <p:extLst>
      <p:ext uri="{BB962C8B-B14F-4D97-AF65-F5344CB8AC3E}">
        <p14:creationId xmlns:p14="http://schemas.microsoft.com/office/powerpoint/2010/main" val="229005629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9365012-4E5E-40BE-A69C-5547E8547B44}" type="slidenum">
              <a:rPr lang="en-US" smtClean="0"/>
              <a:t>32</a:t>
            </a:fld>
            <a:endParaRPr lang="en-US" dirty="0"/>
          </a:p>
        </p:txBody>
      </p:sp>
    </p:spTree>
    <p:extLst>
      <p:ext uri="{BB962C8B-B14F-4D97-AF65-F5344CB8AC3E}">
        <p14:creationId xmlns:p14="http://schemas.microsoft.com/office/powerpoint/2010/main" val="221041551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9365012-4E5E-40BE-A69C-5547E8547B44}" type="slidenum">
              <a:rPr lang="en-US" smtClean="0"/>
              <a:t>33</a:t>
            </a:fld>
            <a:endParaRPr lang="en-US" dirty="0"/>
          </a:p>
        </p:txBody>
      </p:sp>
    </p:spTree>
    <p:extLst>
      <p:ext uri="{BB962C8B-B14F-4D97-AF65-F5344CB8AC3E}">
        <p14:creationId xmlns:p14="http://schemas.microsoft.com/office/powerpoint/2010/main" val="8216259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9365012-4E5E-40BE-A69C-5547E8547B44}" type="slidenum">
              <a:rPr lang="en-US" smtClean="0"/>
              <a:t>3</a:t>
            </a:fld>
            <a:endParaRPr lang="en-US" dirty="0"/>
          </a:p>
        </p:txBody>
      </p:sp>
    </p:spTree>
    <p:extLst>
      <p:ext uri="{BB962C8B-B14F-4D97-AF65-F5344CB8AC3E}">
        <p14:creationId xmlns:p14="http://schemas.microsoft.com/office/powerpoint/2010/main" val="123844569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9365012-4E5E-40BE-A69C-5547E8547B44}" type="slidenum">
              <a:rPr lang="en-US" smtClean="0"/>
              <a:t>4</a:t>
            </a:fld>
            <a:endParaRPr lang="en-US" dirty="0"/>
          </a:p>
        </p:txBody>
      </p:sp>
    </p:spTree>
    <p:extLst>
      <p:ext uri="{BB962C8B-B14F-4D97-AF65-F5344CB8AC3E}">
        <p14:creationId xmlns:p14="http://schemas.microsoft.com/office/powerpoint/2010/main" val="196443050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9365012-4E5E-40BE-A69C-5547E8547B44}" type="slidenum">
              <a:rPr lang="en-US" smtClean="0"/>
              <a:t>5</a:t>
            </a:fld>
            <a:endParaRPr lang="en-US" dirty="0"/>
          </a:p>
        </p:txBody>
      </p:sp>
    </p:spTree>
    <p:extLst>
      <p:ext uri="{BB962C8B-B14F-4D97-AF65-F5344CB8AC3E}">
        <p14:creationId xmlns:p14="http://schemas.microsoft.com/office/powerpoint/2010/main" val="183327523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Highlight numbers in relation to customers</a:t>
            </a:r>
          </a:p>
          <a:p>
            <a:r>
              <a:rPr lang="en-US" baseline="0" dirty="0" smtClean="0"/>
              <a:t>    Number of people and families who are potential “customers”</a:t>
            </a:r>
            <a:endParaRPr lang="en-US" dirty="0"/>
          </a:p>
        </p:txBody>
      </p:sp>
      <p:sp>
        <p:nvSpPr>
          <p:cNvPr id="4" name="Slide Number Placeholder 3"/>
          <p:cNvSpPr>
            <a:spLocks noGrp="1"/>
          </p:cNvSpPr>
          <p:nvPr>
            <p:ph type="sldNum" sz="quarter" idx="10"/>
          </p:nvPr>
        </p:nvSpPr>
        <p:spPr/>
        <p:txBody>
          <a:bodyPr/>
          <a:lstStyle/>
          <a:p>
            <a:fld id="{C9365012-4E5E-40BE-A69C-5547E8547B44}" type="slidenum">
              <a:rPr lang="en-US" smtClean="0"/>
              <a:t>6</a:t>
            </a:fld>
            <a:endParaRPr lang="en-US" dirty="0"/>
          </a:p>
        </p:txBody>
      </p:sp>
    </p:spTree>
    <p:extLst>
      <p:ext uri="{BB962C8B-B14F-4D97-AF65-F5344CB8AC3E}">
        <p14:creationId xmlns:p14="http://schemas.microsoft.com/office/powerpoint/2010/main" val="189229457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9365012-4E5E-40BE-A69C-5547E8547B44}" type="slidenum">
              <a:rPr lang="en-US" smtClean="0"/>
              <a:t>7</a:t>
            </a:fld>
            <a:endParaRPr lang="en-US" dirty="0"/>
          </a:p>
        </p:txBody>
      </p:sp>
    </p:spTree>
    <p:extLst>
      <p:ext uri="{BB962C8B-B14F-4D97-AF65-F5344CB8AC3E}">
        <p14:creationId xmlns:p14="http://schemas.microsoft.com/office/powerpoint/2010/main" val="227205217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9365012-4E5E-40BE-A69C-5547E8547B44}" type="slidenum">
              <a:rPr lang="en-US" smtClean="0"/>
              <a:t>8</a:t>
            </a:fld>
            <a:endParaRPr lang="en-US" dirty="0"/>
          </a:p>
        </p:txBody>
      </p:sp>
    </p:spTree>
    <p:extLst>
      <p:ext uri="{BB962C8B-B14F-4D97-AF65-F5344CB8AC3E}">
        <p14:creationId xmlns:p14="http://schemas.microsoft.com/office/powerpoint/2010/main" val="379387929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Info from Kathleen</a:t>
            </a:r>
            <a:endParaRPr lang="en-US" dirty="0"/>
          </a:p>
        </p:txBody>
      </p:sp>
    </p:spTree>
    <p:extLst>
      <p:ext uri="{BB962C8B-B14F-4D97-AF65-F5344CB8AC3E}">
        <p14:creationId xmlns:p14="http://schemas.microsoft.com/office/powerpoint/2010/main" val="36479614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96DF3602-3B46-44A2-909E-C3EDE35D4396}" type="datetimeFigureOut">
              <a:rPr lang="en-US" smtClean="0"/>
              <a:t>2/4/2019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77A7ACC-53AA-49E3-A60E-660A69FA1A0A}" type="slidenum">
              <a:rPr lang="en-US" smtClean="0"/>
              <a:t>‹#›</a:t>
            </a:fld>
            <a:endParaRPr lang="en-US" dirty="0"/>
          </a:p>
        </p:txBody>
      </p:sp>
    </p:spTree>
    <p:extLst>
      <p:ext uri="{BB962C8B-B14F-4D97-AF65-F5344CB8AC3E}">
        <p14:creationId xmlns:p14="http://schemas.microsoft.com/office/powerpoint/2010/main" val="4293602743"/>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6DF3602-3B46-44A2-909E-C3EDE35D4396}" type="datetimeFigureOut">
              <a:rPr lang="en-US" smtClean="0"/>
              <a:t>2/4/2019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77A7ACC-53AA-49E3-A60E-660A69FA1A0A}" type="slidenum">
              <a:rPr lang="en-US" smtClean="0"/>
              <a:t>‹#›</a:t>
            </a:fld>
            <a:endParaRPr lang="en-US" dirty="0"/>
          </a:p>
        </p:txBody>
      </p:sp>
    </p:spTree>
    <p:extLst>
      <p:ext uri="{BB962C8B-B14F-4D97-AF65-F5344CB8AC3E}">
        <p14:creationId xmlns:p14="http://schemas.microsoft.com/office/powerpoint/2010/main" val="20803702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6DF3602-3B46-44A2-909E-C3EDE35D4396}" type="datetimeFigureOut">
              <a:rPr lang="en-US" smtClean="0"/>
              <a:t>2/4/2019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77A7ACC-53AA-49E3-A60E-660A69FA1A0A}" type="slidenum">
              <a:rPr lang="en-US" smtClean="0"/>
              <a:t>‹#›</a:t>
            </a:fld>
            <a:endParaRPr lang="en-US" dirty="0"/>
          </a:p>
        </p:txBody>
      </p:sp>
    </p:spTree>
    <p:extLst>
      <p:ext uri="{BB962C8B-B14F-4D97-AF65-F5344CB8AC3E}">
        <p14:creationId xmlns:p14="http://schemas.microsoft.com/office/powerpoint/2010/main" val="36083769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6DF3602-3B46-44A2-909E-C3EDE35D4396}" type="datetimeFigureOut">
              <a:rPr lang="en-US" smtClean="0"/>
              <a:t>2/4/2019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77A7ACC-53AA-49E3-A60E-660A69FA1A0A}" type="slidenum">
              <a:rPr lang="en-US" smtClean="0"/>
              <a:t>‹#›</a:t>
            </a:fld>
            <a:endParaRPr lang="en-US" dirty="0"/>
          </a:p>
        </p:txBody>
      </p:sp>
    </p:spTree>
    <p:extLst>
      <p:ext uri="{BB962C8B-B14F-4D97-AF65-F5344CB8AC3E}">
        <p14:creationId xmlns:p14="http://schemas.microsoft.com/office/powerpoint/2010/main" val="1328452706"/>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96DF3602-3B46-44A2-909E-C3EDE35D4396}" type="datetimeFigureOut">
              <a:rPr lang="en-US" smtClean="0"/>
              <a:t>2/4/2019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77A7ACC-53AA-49E3-A60E-660A69FA1A0A}" type="slidenum">
              <a:rPr lang="en-US" smtClean="0"/>
              <a:t>‹#›</a:t>
            </a:fld>
            <a:endParaRPr lang="en-US" dirty="0"/>
          </a:p>
        </p:txBody>
      </p:sp>
    </p:spTree>
    <p:extLst>
      <p:ext uri="{BB962C8B-B14F-4D97-AF65-F5344CB8AC3E}">
        <p14:creationId xmlns:p14="http://schemas.microsoft.com/office/powerpoint/2010/main" val="18285210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6DF3602-3B46-44A2-909E-C3EDE35D4396}" type="datetimeFigureOut">
              <a:rPr lang="en-US" smtClean="0"/>
              <a:t>2/4/2019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77A7ACC-53AA-49E3-A60E-660A69FA1A0A}" type="slidenum">
              <a:rPr lang="en-US" smtClean="0"/>
              <a:t>‹#›</a:t>
            </a:fld>
            <a:endParaRPr lang="en-US" dirty="0"/>
          </a:p>
        </p:txBody>
      </p:sp>
    </p:spTree>
    <p:extLst>
      <p:ext uri="{BB962C8B-B14F-4D97-AF65-F5344CB8AC3E}">
        <p14:creationId xmlns:p14="http://schemas.microsoft.com/office/powerpoint/2010/main" val="1793687628"/>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6DF3602-3B46-44A2-909E-C3EDE35D4396}" type="datetimeFigureOut">
              <a:rPr lang="en-US" smtClean="0"/>
              <a:t>2/4/2019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F77A7ACC-53AA-49E3-A60E-660A69FA1A0A}" type="slidenum">
              <a:rPr lang="en-US" smtClean="0"/>
              <a:t>‹#›</a:t>
            </a:fld>
            <a:endParaRPr lang="en-US" dirty="0"/>
          </a:p>
        </p:txBody>
      </p:sp>
    </p:spTree>
    <p:extLst>
      <p:ext uri="{BB962C8B-B14F-4D97-AF65-F5344CB8AC3E}">
        <p14:creationId xmlns:p14="http://schemas.microsoft.com/office/powerpoint/2010/main" val="14050716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6DF3602-3B46-44A2-909E-C3EDE35D4396}" type="datetimeFigureOut">
              <a:rPr lang="en-US" smtClean="0"/>
              <a:t>2/4/2019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F77A7ACC-53AA-49E3-A60E-660A69FA1A0A}" type="slidenum">
              <a:rPr lang="en-US" smtClean="0"/>
              <a:t>‹#›</a:t>
            </a:fld>
            <a:endParaRPr lang="en-US" dirty="0"/>
          </a:p>
        </p:txBody>
      </p:sp>
    </p:spTree>
    <p:extLst>
      <p:ext uri="{BB962C8B-B14F-4D97-AF65-F5344CB8AC3E}">
        <p14:creationId xmlns:p14="http://schemas.microsoft.com/office/powerpoint/2010/main" val="1586223931"/>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DF3602-3B46-44A2-909E-C3EDE35D4396}" type="datetimeFigureOut">
              <a:rPr lang="en-US" smtClean="0"/>
              <a:t>2/4/2019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F77A7ACC-53AA-49E3-A60E-660A69FA1A0A}" type="slidenum">
              <a:rPr lang="en-US" smtClean="0"/>
              <a:t>‹#›</a:t>
            </a:fld>
            <a:endParaRPr lang="en-US" dirty="0"/>
          </a:p>
        </p:txBody>
      </p:sp>
    </p:spTree>
    <p:extLst>
      <p:ext uri="{BB962C8B-B14F-4D97-AF65-F5344CB8AC3E}">
        <p14:creationId xmlns:p14="http://schemas.microsoft.com/office/powerpoint/2010/main" val="3142618268"/>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96DF3602-3B46-44A2-909E-C3EDE35D4396}" type="datetimeFigureOut">
              <a:rPr lang="en-US" smtClean="0"/>
              <a:t>2/4/2019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77A7ACC-53AA-49E3-A60E-660A69FA1A0A}" type="slidenum">
              <a:rPr lang="en-US" smtClean="0"/>
              <a:t>‹#›</a:t>
            </a:fld>
            <a:endParaRPr lang="en-US" dirty="0"/>
          </a:p>
        </p:txBody>
      </p:sp>
    </p:spTree>
    <p:extLst>
      <p:ext uri="{BB962C8B-B14F-4D97-AF65-F5344CB8AC3E}">
        <p14:creationId xmlns:p14="http://schemas.microsoft.com/office/powerpoint/2010/main" val="9236938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96DF3602-3B46-44A2-909E-C3EDE35D4396}" type="datetimeFigureOut">
              <a:rPr lang="en-US" smtClean="0"/>
              <a:t>2/4/2019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77A7ACC-53AA-49E3-A60E-660A69FA1A0A}" type="slidenum">
              <a:rPr lang="en-US" smtClean="0"/>
              <a:t>‹#›</a:t>
            </a:fld>
            <a:endParaRPr lang="en-US" dirty="0"/>
          </a:p>
        </p:txBody>
      </p:sp>
    </p:spTree>
    <p:extLst>
      <p:ext uri="{BB962C8B-B14F-4D97-AF65-F5344CB8AC3E}">
        <p14:creationId xmlns:p14="http://schemas.microsoft.com/office/powerpoint/2010/main" val="17648621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6DF3602-3B46-44A2-909E-C3EDE35D4396}" type="datetimeFigureOut">
              <a:rPr lang="en-US" smtClean="0"/>
              <a:t>2/4/2019</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77A7ACC-53AA-49E3-A60E-660A69FA1A0A}" type="slidenum">
              <a:rPr lang="en-US" smtClean="0"/>
              <a:t>‹#›</a:t>
            </a:fld>
            <a:endParaRPr lang="en-US" dirty="0"/>
          </a:p>
        </p:txBody>
      </p:sp>
    </p:spTree>
    <p:extLst>
      <p:ext uri="{BB962C8B-B14F-4D97-AF65-F5344CB8AC3E}">
        <p14:creationId xmlns:p14="http://schemas.microsoft.com/office/powerpoint/2010/main" val="126985192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hyperlink" Target="https://www.youtube.com/watch?v=zh7VcLskzYg" TargetMode="External"/><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hyperlink" Target="mailto:AndersonConsulting@AndersonCares.org" TargetMode="External"/><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hyperlink" Target="http://www.cdc.gov/" TargetMode="External"/><Relationship Id="rId2" Type="http://schemas.openxmlformats.org/officeDocument/2006/relationships/notesSlide" Target="../notesSlides/notesSlide28.xml"/><Relationship Id="rId1" Type="http://schemas.openxmlformats.org/officeDocument/2006/relationships/slideLayout" Target="../slideLayouts/slideLayout2.xml"/><Relationship Id="rId6" Type="http://schemas.openxmlformats.org/officeDocument/2006/relationships/hyperlink" Target="http://www.autismsociety.org/" TargetMode="External"/><Relationship Id="rId5" Type="http://schemas.openxmlformats.org/officeDocument/2006/relationships/hyperlink" Target="http://www.autism.com/" TargetMode="External"/><Relationship Id="rId4" Type="http://schemas.openxmlformats.org/officeDocument/2006/relationships/hyperlink" Target="http://www.autismspeaks.org/"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6.xml"/><Relationship Id="rId1" Type="http://schemas.openxmlformats.org/officeDocument/2006/relationships/slideLayout" Target="../slideLayouts/slideLayout6.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b="1" dirty="0" smtClean="0">
                <a:solidFill>
                  <a:srgbClr val="0070C0"/>
                </a:solidFill>
              </a:rPr>
              <a:t>Introduction to Autism </a:t>
            </a:r>
            <a:r>
              <a:rPr lang="en-US" b="1" dirty="0" smtClean="0">
                <a:solidFill>
                  <a:srgbClr val="0070C0"/>
                </a:solidFill>
              </a:rPr>
              <a:t>Spectrum </a:t>
            </a:r>
            <a:r>
              <a:rPr lang="en-US" b="1" dirty="0" smtClean="0">
                <a:solidFill>
                  <a:srgbClr val="0070C0"/>
                </a:solidFill>
              </a:rPr>
              <a:t>Disorder</a:t>
            </a:r>
            <a:endParaRPr lang="en-US" b="1" dirty="0">
              <a:solidFill>
                <a:srgbClr val="0070C0"/>
              </a:solidFill>
            </a:endParaRPr>
          </a:p>
        </p:txBody>
      </p:sp>
      <p:sp>
        <p:nvSpPr>
          <p:cNvPr id="3" name="Subtitle 2"/>
          <p:cNvSpPr>
            <a:spLocks noGrp="1"/>
          </p:cNvSpPr>
          <p:nvPr>
            <p:ph type="subTitle" idx="1"/>
          </p:nvPr>
        </p:nvSpPr>
        <p:spPr>
          <a:xfrm>
            <a:off x="1524000" y="4023591"/>
            <a:ext cx="9144000" cy="720580"/>
          </a:xfrm>
        </p:spPr>
        <p:txBody>
          <a:bodyPr>
            <a:normAutofit/>
          </a:bodyPr>
          <a:lstStyle/>
          <a:p>
            <a:r>
              <a:rPr lang="en-US" sz="3200" b="1" dirty="0" smtClean="0">
                <a:solidFill>
                  <a:srgbClr val="00B050"/>
                </a:solidFill>
              </a:rPr>
              <a:t>Anderson Center Consulting</a:t>
            </a:r>
            <a:endParaRPr lang="en-US" sz="3200" b="1" dirty="0">
              <a:solidFill>
                <a:srgbClr val="00B050"/>
              </a:solidFill>
            </a:endParaRPr>
          </a:p>
        </p:txBody>
      </p:sp>
      <p:pic>
        <p:nvPicPr>
          <p:cNvPr id="5" name="Picture 5" descr="ASE LOGOsm"/>
          <p:cNvPicPr>
            <a:picLocks noChangeAspect="1" noChangeArrowheads="1"/>
          </p:cNvPicPr>
          <p:nvPr/>
        </p:nvPicPr>
        <p:blipFill>
          <a:blip r:embed="rId3" cstate="print">
            <a:extLst>
              <a:ext uri="{28A0092B-C50C-407E-A947-70E740481C1C}">
                <a14:useLocalDpi xmlns:a14="http://schemas.microsoft.com/office/drawing/2010/main" val="0"/>
              </a:ext>
            </a:extLst>
          </a:blip>
          <a:srcRect t="5556" b="5556"/>
          <a:stretch>
            <a:fillRect/>
          </a:stretch>
        </p:blipFill>
        <p:spPr bwMode="auto">
          <a:xfrm>
            <a:off x="742857" y="4475457"/>
            <a:ext cx="2176463" cy="21764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pic>
      <p:pic>
        <p:nvPicPr>
          <p:cNvPr id="102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581302" y="4644591"/>
            <a:ext cx="3298790" cy="2106909"/>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spTree>
    <p:extLst>
      <p:ext uri="{BB962C8B-B14F-4D97-AF65-F5344CB8AC3E}">
        <p14:creationId xmlns:p14="http://schemas.microsoft.com/office/powerpoint/2010/main" val="61132438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1787186" y="381002"/>
            <a:ext cx="8728414" cy="769441"/>
          </a:xfrm>
          <a:prstGeom prst="rect">
            <a:avLst/>
          </a:prstGeom>
          <a:noFill/>
        </p:spPr>
        <p:txBody>
          <a:bodyPr wrap="square" rtlCol="0">
            <a:spAutoFit/>
          </a:bodyPr>
          <a:lstStyle/>
          <a:p>
            <a:endParaRPr lang="en-US" sz="4400" b="1" dirty="0">
              <a:cs typeface="Times New Roman" panose="02020603050405020304" pitchFamily="18" charset="0"/>
            </a:endParaRPr>
          </a:p>
        </p:txBody>
      </p:sp>
      <p:sp>
        <p:nvSpPr>
          <p:cNvPr id="14" name="Oval 13">
            <a:hlinkClick r:id="" action="ppaction://noaction" highlightClick="1"/>
          </p:cNvPr>
          <p:cNvSpPr/>
          <p:nvPr/>
        </p:nvSpPr>
        <p:spPr>
          <a:xfrm>
            <a:off x="2082075" y="2626952"/>
            <a:ext cx="3770811" cy="1752600"/>
          </a:xfrm>
          <a:prstGeom prst="ellipse">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t>Social</a:t>
            </a:r>
          </a:p>
        </p:txBody>
      </p:sp>
      <p:sp>
        <p:nvSpPr>
          <p:cNvPr id="19" name="TextBox 18"/>
          <p:cNvSpPr txBox="1"/>
          <p:nvPr/>
        </p:nvSpPr>
        <p:spPr>
          <a:xfrm>
            <a:off x="2133600" y="228601"/>
            <a:ext cx="7924800" cy="1338828"/>
          </a:xfrm>
          <a:prstGeom prst="rect">
            <a:avLst/>
          </a:prstGeom>
          <a:noFill/>
        </p:spPr>
        <p:txBody>
          <a:bodyPr wrap="square" rtlCol="0">
            <a:spAutoFit/>
          </a:bodyPr>
          <a:lstStyle/>
          <a:p>
            <a:pPr algn="ctr"/>
            <a:r>
              <a:rPr lang="en-US" sz="2700" b="1" dirty="0">
                <a:cs typeface="Times New Roman" panose="02020603050405020304" pitchFamily="18" charset="0"/>
              </a:rPr>
              <a:t>Individuals diagnosed with ASD will experience challenges in the following </a:t>
            </a:r>
            <a:r>
              <a:rPr lang="en-US" sz="2700" b="1" dirty="0" smtClean="0">
                <a:cs typeface="Times New Roman" panose="02020603050405020304" pitchFamily="18" charset="0"/>
              </a:rPr>
              <a:t>areas (which constitute the Diagnostic </a:t>
            </a:r>
            <a:r>
              <a:rPr lang="en-US" sz="2700" b="1" dirty="0">
                <a:cs typeface="Times New Roman" panose="02020603050405020304" pitchFamily="18" charset="0"/>
              </a:rPr>
              <a:t>Criteria for Autism Spectrum </a:t>
            </a:r>
            <a:r>
              <a:rPr lang="en-US" sz="2700" b="1" dirty="0" smtClean="0">
                <a:cs typeface="Times New Roman" panose="02020603050405020304" pitchFamily="18" charset="0"/>
              </a:rPr>
              <a:t>Disorder).</a:t>
            </a:r>
            <a:endParaRPr lang="en-US" sz="2700" b="1" dirty="0">
              <a:cs typeface="Times New Roman" panose="02020603050405020304" pitchFamily="18" charset="0"/>
            </a:endParaRPr>
          </a:p>
        </p:txBody>
      </p:sp>
      <p:sp>
        <p:nvSpPr>
          <p:cNvPr id="23" name="Oval 22"/>
          <p:cNvSpPr/>
          <p:nvPr/>
        </p:nvSpPr>
        <p:spPr>
          <a:xfrm>
            <a:off x="6477001" y="4715802"/>
            <a:ext cx="3770811" cy="1752600"/>
          </a:xfrm>
          <a:prstGeom prst="ellipse">
            <a:avLst/>
          </a:prstGeom>
          <a:solidFill>
            <a:srgbClr val="8238BA"/>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t>Sensory</a:t>
            </a:r>
          </a:p>
        </p:txBody>
      </p:sp>
      <p:sp>
        <p:nvSpPr>
          <p:cNvPr id="24" name="Oval 23"/>
          <p:cNvSpPr/>
          <p:nvPr/>
        </p:nvSpPr>
        <p:spPr>
          <a:xfrm>
            <a:off x="2082075" y="4728865"/>
            <a:ext cx="3770811" cy="1752600"/>
          </a:xfrm>
          <a:prstGeom prst="ellipse">
            <a:avLst/>
          </a:prstGeom>
          <a:solidFill>
            <a:srgbClr val="00B0F0"/>
          </a:solidFill>
          <a:ln>
            <a:solidFill>
              <a:srgbClr val="00743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300" b="1" dirty="0" smtClean="0"/>
              <a:t>Restricted Interests/ Repetitive </a:t>
            </a:r>
            <a:r>
              <a:rPr lang="en-US" sz="2300" b="1" dirty="0"/>
              <a:t>Behavior</a:t>
            </a:r>
          </a:p>
        </p:txBody>
      </p:sp>
      <p:sp>
        <p:nvSpPr>
          <p:cNvPr id="25" name="Oval 24"/>
          <p:cNvSpPr/>
          <p:nvPr/>
        </p:nvSpPr>
        <p:spPr>
          <a:xfrm>
            <a:off x="6477001" y="2626952"/>
            <a:ext cx="3770811" cy="1752600"/>
          </a:xfrm>
          <a:prstGeom prst="ellipse">
            <a:avLst/>
          </a:prstGeom>
          <a:solidFill>
            <a:srgbClr val="FF2F2F"/>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dirty="0"/>
              <a:t>Communication</a:t>
            </a:r>
          </a:p>
        </p:txBody>
      </p:sp>
    </p:spTree>
    <p:extLst>
      <p:ext uri="{BB962C8B-B14F-4D97-AF65-F5344CB8AC3E}">
        <p14:creationId xmlns:p14="http://schemas.microsoft.com/office/powerpoint/2010/main" val="379821471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Diagnostic Criteria</a:t>
            </a:r>
            <a:endParaRPr lang="en-US" dirty="0"/>
          </a:p>
        </p:txBody>
      </p:sp>
      <p:sp>
        <p:nvSpPr>
          <p:cNvPr id="3" name="Content Placeholder 2"/>
          <p:cNvSpPr>
            <a:spLocks noGrp="1"/>
          </p:cNvSpPr>
          <p:nvPr>
            <p:ph idx="1"/>
          </p:nvPr>
        </p:nvSpPr>
        <p:spPr/>
        <p:txBody>
          <a:bodyPr>
            <a:normAutofit fontScale="92500" lnSpcReduction="10000"/>
          </a:bodyPr>
          <a:lstStyle/>
          <a:p>
            <a:pPr lvl="0"/>
            <a:r>
              <a:rPr lang="en-US" b="1" dirty="0" smtClean="0">
                <a:solidFill>
                  <a:srgbClr val="FFC000"/>
                </a:solidFill>
              </a:rPr>
              <a:t>Deficits in Social Interaction</a:t>
            </a:r>
            <a:endParaRPr lang="en-US" sz="2400" dirty="0"/>
          </a:p>
          <a:p>
            <a:pPr lvl="1"/>
            <a:r>
              <a:rPr lang="en-US" dirty="0"/>
              <a:t>Individuals with ASD have difficulty learning to engage in the give-and-take of everyday human interaction. They may appear as having a preference for being alone, becoming frustrated by interactions with others or lack of the ability to interpret gestures and facial </a:t>
            </a:r>
            <a:r>
              <a:rPr lang="en-US" dirty="0" smtClean="0"/>
              <a:t>expressions. </a:t>
            </a:r>
          </a:p>
          <a:p>
            <a:pPr marL="457200" lvl="1" indent="0">
              <a:buNone/>
            </a:pPr>
            <a:endParaRPr lang="en-US" dirty="0" smtClean="0"/>
          </a:p>
          <a:p>
            <a:pPr lvl="0"/>
            <a:r>
              <a:rPr lang="en-US" b="1" dirty="0" smtClean="0">
                <a:solidFill>
                  <a:srgbClr val="FF0000"/>
                </a:solidFill>
              </a:rPr>
              <a:t>Deficits in Communication and Language</a:t>
            </a:r>
            <a:endParaRPr lang="en-US" sz="2400" dirty="0"/>
          </a:p>
          <a:p>
            <a:pPr lvl="1"/>
            <a:r>
              <a:rPr lang="en-US" dirty="0"/>
              <a:t>Individuals with ASD may have difficulty communicating functionally. Some lack spoken language altogether and are nonverbal, for some there is a delay in the development of speech, while others can speak, they are not able to effectively communicate their </a:t>
            </a:r>
            <a:r>
              <a:rPr lang="en-US" dirty="0" smtClean="0"/>
              <a:t>needs. Still </a:t>
            </a:r>
            <a:r>
              <a:rPr lang="en-US" dirty="0"/>
              <a:t>others have fluent verbal language abilities, but may lack social reciprocity (engaging in the “back and forth” of a conversation) and/or differences with prosody (the cadence or inflection used in spoken language).</a:t>
            </a:r>
            <a:endParaRPr lang="en-US" sz="2000" dirty="0"/>
          </a:p>
          <a:p>
            <a:pPr lvl="1"/>
            <a:endParaRPr lang="en-US" sz="2000" dirty="0"/>
          </a:p>
          <a:p>
            <a:endParaRPr lang="en-US" dirty="0"/>
          </a:p>
        </p:txBody>
      </p:sp>
    </p:spTree>
    <p:extLst>
      <p:ext uri="{BB962C8B-B14F-4D97-AF65-F5344CB8AC3E}">
        <p14:creationId xmlns:p14="http://schemas.microsoft.com/office/powerpoint/2010/main" val="52079552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Diagnostic Criteria</a:t>
            </a:r>
            <a:endParaRPr lang="en-US" dirty="0"/>
          </a:p>
        </p:txBody>
      </p:sp>
      <p:sp>
        <p:nvSpPr>
          <p:cNvPr id="3" name="Content Placeholder 2"/>
          <p:cNvSpPr>
            <a:spLocks noGrp="1"/>
          </p:cNvSpPr>
          <p:nvPr>
            <p:ph idx="1"/>
          </p:nvPr>
        </p:nvSpPr>
        <p:spPr/>
        <p:txBody>
          <a:bodyPr/>
          <a:lstStyle/>
          <a:p>
            <a:pPr lvl="0"/>
            <a:r>
              <a:rPr lang="en-US" b="1" dirty="0" smtClean="0">
                <a:solidFill>
                  <a:srgbClr val="00B0F0"/>
                </a:solidFill>
              </a:rPr>
              <a:t>Restricted Interests/Repetitive </a:t>
            </a:r>
            <a:r>
              <a:rPr lang="en-US" b="1" dirty="0">
                <a:solidFill>
                  <a:srgbClr val="00B0F0"/>
                </a:solidFill>
              </a:rPr>
              <a:t>P</a:t>
            </a:r>
            <a:r>
              <a:rPr lang="en-US" b="1" dirty="0" smtClean="0">
                <a:solidFill>
                  <a:srgbClr val="00B0F0"/>
                </a:solidFill>
              </a:rPr>
              <a:t>atterns </a:t>
            </a:r>
            <a:r>
              <a:rPr lang="en-US" b="1" dirty="0">
                <a:solidFill>
                  <a:srgbClr val="00B0F0"/>
                </a:solidFill>
              </a:rPr>
              <a:t>of </a:t>
            </a:r>
            <a:r>
              <a:rPr lang="en-US" b="1" dirty="0" smtClean="0">
                <a:solidFill>
                  <a:srgbClr val="00B0F0"/>
                </a:solidFill>
              </a:rPr>
              <a:t>Behavior</a:t>
            </a:r>
            <a:endParaRPr lang="en-US" sz="2400" b="1" dirty="0">
              <a:solidFill>
                <a:srgbClr val="00B0F0"/>
              </a:solidFill>
            </a:endParaRPr>
          </a:p>
          <a:p>
            <a:pPr lvl="1"/>
            <a:r>
              <a:rPr lang="en-US" dirty="0"/>
              <a:t>Individuals with ASD may adhere to certain rituals or a need for structure.  Some individuals may want physical objects organized in a precise manner, repeat movements, and/or be preoccupied with a specific interest</a:t>
            </a:r>
            <a:r>
              <a:rPr lang="en-US" dirty="0" smtClean="0"/>
              <a:t>.</a:t>
            </a:r>
          </a:p>
          <a:p>
            <a:pPr lvl="1"/>
            <a:endParaRPr lang="en-US" sz="2000" dirty="0"/>
          </a:p>
          <a:p>
            <a:pPr lvl="1"/>
            <a:endParaRPr lang="en-US" sz="2000" dirty="0"/>
          </a:p>
          <a:p>
            <a:r>
              <a:rPr lang="en-US" b="1" dirty="0" smtClean="0">
                <a:solidFill>
                  <a:srgbClr val="7030A0"/>
                </a:solidFill>
              </a:rPr>
              <a:t>Sensory</a:t>
            </a:r>
          </a:p>
          <a:p>
            <a:pPr lvl="1"/>
            <a:r>
              <a:rPr lang="en-US" dirty="0" smtClean="0"/>
              <a:t>Individuals with autism often show pronounced sensory issues. These can be expressed as either an extreme over- or under-reaction to sensory stimulation.</a:t>
            </a:r>
          </a:p>
          <a:p>
            <a:endParaRPr lang="en-US" dirty="0"/>
          </a:p>
        </p:txBody>
      </p:sp>
    </p:spTree>
    <p:extLst>
      <p:ext uri="{BB962C8B-B14F-4D97-AF65-F5344CB8AC3E}">
        <p14:creationId xmlns:p14="http://schemas.microsoft.com/office/powerpoint/2010/main" val="212797363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Changes in Diagnostic Criteria</a:t>
            </a:r>
            <a:endParaRPr lang="en-US" dirty="0"/>
          </a:p>
        </p:txBody>
      </p:sp>
      <p:sp>
        <p:nvSpPr>
          <p:cNvPr id="3" name="Content Placeholder 2"/>
          <p:cNvSpPr>
            <a:spLocks noGrp="1"/>
          </p:cNvSpPr>
          <p:nvPr>
            <p:ph idx="1"/>
          </p:nvPr>
        </p:nvSpPr>
        <p:spPr/>
        <p:txBody>
          <a:bodyPr>
            <a:normAutofit fontScale="92500" lnSpcReduction="10000"/>
          </a:bodyPr>
          <a:lstStyle/>
          <a:p>
            <a:r>
              <a:rPr lang="en-US" dirty="0"/>
              <a:t>In 2013, changes were made in how autism is diagnosed. </a:t>
            </a:r>
            <a:r>
              <a:rPr lang="en-US" dirty="0" smtClean="0"/>
              <a:t>Previously</a:t>
            </a:r>
            <a:r>
              <a:rPr lang="en-US" dirty="0"/>
              <a:t>, utilized diagnoses were grouped together as part of the larger autism spectrum. </a:t>
            </a:r>
            <a:r>
              <a:rPr lang="en-US" dirty="0" smtClean="0"/>
              <a:t>Many </a:t>
            </a:r>
            <a:r>
              <a:rPr lang="en-US" dirty="0"/>
              <a:t>people still reference some of these diagnoses to differentiate where they are on the spectrum. </a:t>
            </a:r>
            <a:r>
              <a:rPr lang="en-US" dirty="0" smtClean="0"/>
              <a:t>Previous </a:t>
            </a:r>
            <a:r>
              <a:rPr lang="en-US" dirty="0"/>
              <a:t>diagnoses included:</a:t>
            </a:r>
            <a:endParaRPr lang="en-US" sz="2400" dirty="0"/>
          </a:p>
          <a:p>
            <a:pPr lvl="0"/>
            <a:r>
              <a:rPr lang="en-US" dirty="0" smtClean="0"/>
              <a:t>Asperger’s Syndrome</a:t>
            </a:r>
          </a:p>
          <a:p>
            <a:pPr lvl="1"/>
            <a:r>
              <a:rPr lang="en-US" dirty="0"/>
              <a:t>Individuals with </a:t>
            </a:r>
            <a:r>
              <a:rPr lang="en-US" dirty="0" smtClean="0"/>
              <a:t>Asperger’s </a:t>
            </a:r>
            <a:r>
              <a:rPr lang="en-US" dirty="0"/>
              <a:t>syndrome are now officially considered part of the autism spectrum. </a:t>
            </a:r>
            <a:r>
              <a:rPr lang="en-US" dirty="0" smtClean="0"/>
              <a:t>They </a:t>
            </a:r>
            <a:r>
              <a:rPr lang="en-US" dirty="0"/>
              <a:t>are often referred to as “higher functioning” and often have greater communication skills, but still face the other hallmark challenges of autism (i.e., social skills, repetitive behavior, sensory challenges, and related conditions</a:t>
            </a:r>
            <a:r>
              <a:rPr lang="en-US" dirty="0" smtClean="0"/>
              <a:t>).</a:t>
            </a:r>
          </a:p>
          <a:p>
            <a:r>
              <a:rPr lang="en-US" dirty="0"/>
              <a:t>Pervasive Developmental Disorder Not Otherwise Specified (</a:t>
            </a:r>
            <a:r>
              <a:rPr lang="en-US" dirty="0" smtClean="0"/>
              <a:t>PDD-NOS)</a:t>
            </a:r>
          </a:p>
          <a:p>
            <a:pPr lvl="1"/>
            <a:r>
              <a:rPr lang="en-US" dirty="0" smtClean="0"/>
              <a:t>This </a:t>
            </a:r>
            <a:r>
              <a:rPr lang="en-US" dirty="0"/>
              <a:t>diagnosis was given to individuals who had many of the deficits of autism but may not completely meet diagnostic criteria or that of another developmental disorder.</a:t>
            </a:r>
            <a:endParaRPr lang="en-US" sz="1600" dirty="0"/>
          </a:p>
        </p:txBody>
      </p:sp>
    </p:spTree>
    <p:extLst>
      <p:ext uri="{BB962C8B-B14F-4D97-AF65-F5344CB8AC3E}">
        <p14:creationId xmlns:p14="http://schemas.microsoft.com/office/powerpoint/2010/main" val="312898493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1005840" y="130629"/>
            <a:ext cx="10202091" cy="1332411"/>
          </a:xfrm>
          <a:prstGeom prst="roundRect">
            <a:avLst/>
          </a:prstGeom>
          <a:gradFill flip="none" rotWithShape="1">
            <a:gsLst>
              <a:gs pos="0">
                <a:srgbClr val="0070C0"/>
              </a:gs>
              <a:gs pos="74000">
                <a:schemeClr val="accent1">
                  <a:lumMod val="45000"/>
                  <a:lumOff val="55000"/>
                </a:schemeClr>
              </a:gs>
              <a:gs pos="83000">
                <a:schemeClr val="accent1">
                  <a:lumMod val="45000"/>
                  <a:lumOff val="55000"/>
                </a:schemeClr>
              </a:gs>
              <a:gs pos="100000">
                <a:schemeClr val="accent1">
                  <a:lumMod val="30000"/>
                  <a:lumOff val="70000"/>
                </a:schemeClr>
              </a:gs>
            </a:gsLst>
            <a:lin ang="0" scaled="1"/>
            <a:tileRect/>
          </a:gra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p:txBody>
          <a:bodyPr>
            <a:normAutofit fontScale="90000"/>
          </a:bodyPr>
          <a:lstStyle/>
          <a:p>
            <a:pPr algn="ctr"/>
            <a:r>
              <a:rPr lang="en-US" b="1" dirty="0"/>
              <a:t>Remember, Autism manifests differently in every individual.  </a:t>
            </a:r>
            <a:br>
              <a:rPr lang="en-US" b="1" dirty="0"/>
            </a:br>
            <a:endParaRPr lang="en-US" dirty="0"/>
          </a:p>
        </p:txBody>
      </p:sp>
      <p:sp>
        <p:nvSpPr>
          <p:cNvPr id="3" name="Content Placeholder 2"/>
          <p:cNvSpPr>
            <a:spLocks noGrp="1"/>
          </p:cNvSpPr>
          <p:nvPr>
            <p:ph idx="1"/>
          </p:nvPr>
        </p:nvSpPr>
        <p:spPr/>
        <p:txBody>
          <a:bodyPr/>
          <a:lstStyle/>
          <a:p>
            <a:pPr lvl="1"/>
            <a:r>
              <a:rPr lang="en-US" sz="3200" dirty="0" smtClean="0"/>
              <a:t>Some </a:t>
            </a:r>
            <a:r>
              <a:rPr lang="en-US" sz="3200" dirty="0"/>
              <a:t>individuals with Autism may require a high level of supervision and support to complete day-to-day tasks.</a:t>
            </a:r>
          </a:p>
          <a:p>
            <a:pPr lvl="1"/>
            <a:r>
              <a:rPr lang="en-US" sz="3200" dirty="0"/>
              <a:t>Individuals at the other end of the spectrum may be completely independent and possess highly specialized skills.</a:t>
            </a:r>
          </a:p>
          <a:p>
            <a:pPr lvl="2"/>
            <a:r>
              <a:rPr lang="en-US" sz="2800" dirty="0"/>
              <a:t>It may not be obvious that these individuals have a disability.</a:t>
            </a:r>
          </a:p>
          <a:p>
            <a:endParaRPr lang="en-US" dirty="0"/>
          </a:p>
        </p:txBody>
      </p:sp>
    </p:spTree>
    <p:extLst>
      <p:ext uri="{BB962C8B-B14F-4D97-AF65-F5344CB8AC3E}">
        <p14:creationId xmlns:p14="http://schemas.microsoft.com/office/powerpoint/2010/main" val="136119409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p:cNvSpPr/>
          <p:nvPr/>
        </p:nvSpPr>
        <p:spPr>
          <a:xfrm>
            <a:off x="2278966" y="365125"/>
            <a:ext cx="7413674" cy="1266727"/>
          </a:xfrm>
          <a:prstGeom prst="ellipse">
            <a:avLst/>
          </a:prstGeom>
          <a:solidFill>
            <a:schemeClr val="bg1"/>
          </a:solidFill>
          <a:ln w="762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p:txBody>
          <a:bodyPr/>
          <a:lstStyle/>
          <a:p>
            <a:pPr algn="ctr"/>
            <a:r>
              <a:rPr lang="en-US" b="1" dirty="0" smtClean="0"/>
              <a:t>More on Social Skills</a:t>
            </a:r>
            <a:endParaRPr lang="en-US" b="1" dirty="0"/>
          </a:p>
        </p:txBody>
      </p:sp>
      <p:sp>
        <p:nvSpPr>
          <p:cNvPr id="3" name="Content Placeholder 2"/>
          <p:cNvSpPr>
            <a:spLocks noGrp="1"/>
          </p:cNvSpPr>
          <p:nvPr>
            <p:ph idx="1"/>
          </p:nvPr>
        </p:nvSpPr>
        <p:spPr/>
        <p:txBody>
          <a:bodyPr/>
          <a:lstStyle/>
          <a:p>
            <a:r>
              <a:rPr lang="en-US" dirty="0"/>
              <a:t>Individuals with ASD often have difficulty with </a:t>
            </a:r>
            <a:r>
              <a:rPr lang="en-US" dirty="0" smtClean="0"/>
              <a:t>or demonstrate deficits in particular areas </a:t>
            </a:r>
            <a:r>
              <a:rPr lang="en-US" dirty="0"/>
              <a:t>of social skills. </a:t>
            </a:r>
            <a:r>
              <a:rPr lang="en-US" dirty="0" smtClean="0"/>
              <a:t>These </a:t>
            </a:r>
            <a:r>
              <a:rPr lang="en-US" dirty="0"/>
              <a:t>may include:</a:t>
            </a:r>
            <a:endParaRPr lang="en-US" sz="2400" dirty="0"/>
          </a:p>
          <a:p>
            <a:pPr lvl="1"/>
            <a:r>
              <a:rPr lang="en-US" dirty="0"/>
              <a:t>Difficulties understanding body language and nonverbal behaviors (i.e., facial expressions)</a:t>
            </a:r>
            <a:endParaRPr lang="en-US" sz="2000" dirty="0"/>
          </a:p>
          <a:p>
            <a:pPr lvl="1"/>
            <a:r>
              <a:rPr lang="en-US" dirty="0"/>
              <a:t>Lack of awareness of or misunderstanding of “unwritten” social rules</a:t>
            </a:r>
            <a:endParaRPr lang="en-US" sz="2000" dirty="0"/>
          </a:p>
          <a:p>
            <a:pPr lvl="1"/>
            <a:r>
              <a:rPr lang="en-US" dirty="0"/>
              <a:t>Personal boundaries:  some may lack an understanding of personal boundaries, while others may be uncomfortable with proximity</a:t>
            </a:r>
            <a:endParaRPr lang="en-US" sz="2000" dirty="0"/>
          </a:p>
          <a:p>
            <a:pPr lvl="1"/>
            <a:r>
              <a:rPr lang="en-US" dirty="0"/>
              <a:t>Failure in or difficulty with developing peer relationships</a:t>
            </a:r>
            <a:endParaRPr lang="en-US" sz="2000" dirty="0"/>
          </a:p>
          <a:p>
            <a:pPr lvl="1"/>
            <a:r>
              <a:rPr lang="en-US" dirty="0"/>
              <a:t>Lack of spontaneity or seeking to share interest, enjoyment, achievement, etc.</a:t>
            </a:r>
            <a:endParaRPr lang="en-US" sz="2000" dirty="0"/>
          </a:p>
          <a:p>
            <a:pPr lvl="1"/>
            <a:r>
              <a:rPr lang="en-US" dirty="0"/>
              <a:t>Lack of social or emotional reciprocity</a:t>
            </a:r>
            <a:endParaRPr lang="en-US" sz="2000" dirty="0"/>
          </a:p>
          <a:p>
            <a:endParaRPr lang="en-US" dirty="0"/>
          </a:p>
        </p:txBody>
      </p:sp>
    </p:spTree>
    <p:extLst>
      <p:ext uri="{BB962C8B-B14F-4D97-AF65-F5344CB8AC3E}">
        <p14:creationId xmlns:p14="http://schemas.microsoft.com/office/powerpoint/2010/main" val="374821699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p:cNvSpPr/>
          <p:nvPr/>
        </p:nvSpPr>
        <p:spPr>
          <a:xfrm>
            <a:off x="2335238" y="365126"/>
            <a:ext cx="7582486" cy="1322998"/>
          </a:xfrm>
          <a:prstGeom prst="ellipse">
            <a:avLst/>
          </a:prstGeom>
          <a:solidFill>
            <a:schemeClr val="bg1"/>
          </a:solid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981891" y="417374"/>
            <a:ext cx="10515600" cy="1325563"/>
          </a:xfrm>
        </p:spPr>
        <p:txBody>
          <a:bodyPr/>
          <a:lstStyle/>
          <a:p>
            <a:pPr algn="ctr"/>
            <a:r>
              <a:rPr lang="en-US" b="1" dirty="0" smtClean="0"/>
              <a:t>More on Communication</a:t>
            </a:r>
            <a:endParaRPr lang="en-US" b="1" dirty="0"/>
          </a:p>
        </p:txBody>
      </p:sp>
      <p:sp>
        <p:nvSpPr>
          <p:cNvPr id="3" name="Content Placeholder 2"/>
          <p:cNvSpPr>
            <a:spLocks noGrp="1"/>
          </p:cNvSpPr>
          <p:nvPr>
            <p:ph idx="1"/>
          </p:nvPr>
        </p:nvSpPr>
        <p:spPr/>
        <p:txBody>
          <a:bodyPr>
            <a:normAutofit fontScale="92500" lnSpcReduction="10000"/>
          </a:bodyPr>
          <a:lstStyle/>
          <a:p>
            <a:r>
              <a:rPr lang="en-US" dirty="0" smtClean="0"/>
              <a:t>Individuals with ASD may demonstrate an array of difficulties in understanding, expressing, and responding to language, including:</a:t>
            </a:r>
          </a:p>
          <a:p>
            <a:pPr lvl="1"/>
            <a:r>
              <a:rPr lang="en-US" dirty="0" smtClean="0">
                <a:cs typeface="Times New Roman" panose="02020603050405020304" pitchFamily="18" charset="0"/>
              </a:rPr>
              <a:t>A general delay </a:t>
            </a:r>
            <a:r>
              <a:rPr lang="en-US" dirty="0">
                <a:cs typeface="Times New Roman" panose="02020603050405020304" pitchFamily="18" charset="0"/>
              </a:rPr>
              <a:t>or lack of spoken language</a:t>
            </a:r>
          </a:p>
          <a:p>
            <a:pPr lvl="1"/>
            <a:r>
              <a:rPr lang="en-US" dirty="0">
                <a:cs typeface="Times New Roman" panose="02020603050405020304" pitchFamily="18" charset="0"/>
              </a:rPr>
              <a:t>Impairment in initiating </a:t>
            </a:r>
            <a:r>
              <a:rPr lang="en-US" dirty="0" smtClean="0">
                <a:cs typeface="Times New Roman" panose="02020603050405020304" pitchFamily="18" charset="0"/>
              </a:rPr>
              <a:t>and </a:t>
            </a:r>
            <a:r>
              <a:rPr lang="en-US" dirty="0">
                <a:cs typeface="Times New Roman" panose="02020603050405020304" pitchFamily="18" charset="0"/>
              </a:rPr>
              <a:t>sustaining conversation</a:t>
            </a:r>
          </a:p>
          <a:p>
            <a:pPr lvl="1"/>
            <a:r>
              <a:rPr lang="en-US" dirty="0">
                <a:cs typeface="Times New Roman" panose="02020603050405020304" pitchFamily="18" charset="0"/>
              </a:rPr>
              <a:t>Repetitive use of </a:t>
            </a:r>
            <a:r>
              <a:rPr lang="en-US" dirty="0" smtClean="0">
                <a:cs typeface="Times New Roman" panose="02020603050405020304" pitchFamily="18" charset="0"/>
              </a:rPr>
              <a:t>language </a:t>
            </a:r>
            <a:r>
              <a:rPr lang="en-US" dirty="0">
                <a:cs typeface="Times New Roman" panose="02020603050405020304" pitchFamily="18" charset="0"/>
              </a:rPr>
              <a:t>(scripting, echolalia)</a:t>
            </a:r>
          </a:p>
          <a:p>
            <a:pPr lvl="1"/>
            <a:r>
              <a:rPr lang="en-US" dirty="0">
                <a:cs typeface="Times New Roman" panose="02020603050405020304" pitchFamily="18" charset="0"/>
              </a:rPr>
              <a:t>Concrete processing </a:t>
            </a:r>
            <a:r>
              <a:rPr lang="en-US" dirty="0" smtClean="0">
                <a:cs typeface="Times New Roman" panose="02020603050405020304" pitchFamily="18" charset="0"/>
              </a:rPr>
              <a:t>of information and </a:t>
            </a:r>
            <a:r>
              <a:rPr lang="en-US" dirty="0" smtClean="0"/>
              <a:t>difficulty </a:t>
            </a:r>
            <a:r>
              <a:rPr lang="en-US" dirty="0"/>
              <a:t>understanding sarcasm, humor, </a:t>
            </a:r>
            <a:r>
              <a:rPr lang="en-US" dirty="0" smtClean="0"/>
              <a:t>idioms</a:t>
            </a:r>
            <a:endParaRPr lang="en-US" dirty="0">
              <a:cs typeface="Times New Roman" panose="02020603050405020304" pitchFamily="18" charset="0"/>
            </a:endParaRPr>
          </a:p>
          <a:p>
            <a:pPr lvl="1"/>
            <a:r>
              <a:rPr lang="en-US" dirty="0" smtClean="0">
                <a:cs typeface="Times New Roman" panose="02020603050405020304" pitchFamily="18" charset="0"/>
              </a:rPr>
              <a:t>Interpreting phrases and common sayings with a literal understanding</a:t>
            </a:r>
            <a:r>
              <a:rPr lang="en-US" sz="2000" dirty="0" smtClean="0">
                <a:cs typeface="Times New Roman" panose="02020603050405020304" pitchFamily="18" charset="0"/>
              </a:rPr>
              <a:t> </a:t>
            </a:r>
          </a:p>
          <a:p>
            <a:pPr lvl="1"/>
            <a:r>
              <a:rPr lang="en-US" dirty="0"/>
              <a:t>May or may not make eye </a:t>
            </a:r>
            <a:r>
              <a:rPr lang="en-US" dirty="0" smtClean="0"/>
              <a:t>contact, which may make it appear as though they are not listening</a:t>
            </a:r>
            <a:endParaRPr lang="en-US" dirty="0"/>
          </a:p>
          <a:p>
            <a:pPr lvl="1"/>
            <a:r>
              <a:rPr lang="en-US" dirty="0"/>
              <a:t>Difficulty following </a:t>
            </a:r>
            <a:r>
              <a:rPr lang="en-US" dirty="0" smtClean="0"/>
              <a:t>directions (particularly those with multiple steps)</a:t>
            </a:r>
            <a:endParaRPr lang="en-US" dirty="0"/>
          </a:p>
          <a:p>
            <a:pPr lvl="1"/>
            <a:r>
              <a:rPr lang="en-US" dirty="0"/>
              <a:t>Processing </a:t>
            </a:r>
            <a:r>
              <a:rPr lang="en-US" dirty="0" smtClean="0"/>
              <a:t>delay which will be evidenced in a delay prior to responding </a:t>
            </a:r>
            <a:endParaRPr lang="en-US" dirty="0"/>
          </a:p>
          <a:p>
            <a:pPr lvl="1"/>
            <a:r>
              <a:rPr lang="en-US" dirty="0"/>
              <a:t>May have </a:t>
            </a:r>
            <a:r>
              <a:rPr lang="en-US" dirty="0" smtClean="0"/>
              <a:t>difficulty understanding </a:t>
            </a:r>
            <a:r>
              <a:rPr lang="en-US" dirty="0"/>
              <a:t>your body language</a:t>
            </a:r>
          </a:p>
          <a:p>
            <a:pPr lvl="1"/>
            <a:endParaRPr lang="en-US" sz="2000" dirty="0">
              <a:latin typeface="Times New Roman" panose="02020603050405020304" pitchFamily="18" charset="0"/>
              <a:cs typeface="Times New Roman" panose="02020603050405020304" pitchFamily="18" charset="0"/>
            </a:endParaRPr>
          </a:p>
          <a:p>
            <a:pPr lvl="1"/>
            <a:endParaRPr lang="en-US" dirty="0"/>
          </a:p>
        </p:txBody>
      </p:sp>
    </p:spTree>
    <p:extLst>
      <p:ext uri="{BB962C8B-B14F-4D97-AF65-F5344CB8AC3E}">
        <p14:creationId xmlns:p14="http://schemas.microsoft.com/office/powerpoint/2010/main" val="260452262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val 4"/>
          <p:cNvSpPr/>
          <p:nvPr/>
        </p:nvSpPr>
        <p:spPr>
          <a:xfrm>
            <a:off x="2729132" y="218370"/>
            <a:ext cx="6766560" cy="1586474"/>
          </a:xfrm>
          <a:prstGeom prst="ellipse">
            <a:avLst/>
          </a:prstGeom>
          <a:solidFill>
            <a:schemeClr val="bg1"/>
          </a:solid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p:txBody>
          <a:bodyPr>
            <a:normAutofit/>
          </a:bodyPr>
          <a:lstStyle/>
          <a:p>
            <a:pPr algn="ctr"/>
            <a:r>
              <a:rPr lang="en-US" sz="4000" b="1" dirty="0" smtClean="0"/>
              <a:t>Concrete Processing </a:t>
            </a:r>
            <a:br>
              <a:rPr lang="en-US" sz="4000" b="1" dirty="0" smtClean="0"/>
            </a:br>
            <a:r>
              <a:rPr lang="en-US" sz="4000" b="1" dirty="0" smtClean="0"/>
              <a:t>of Information</a:t>
            </a:r>
            <a:endParaRPr lang="en-US" sz="4000" b="1" dirty="0"/>
          </a:p>
        </p:txBody>
      </p:sp>
      <p:sp>
        <p:nvSpPr>
          <p:cNvPr id="3" name="Content Placeholder 2"/>
          <p:cNvSpPr>
            <a:spLocks noGrp="1"/>
          </p:cNvSpPr>
          <p:nvPr>
            <p:ph idx="1"/>
          </p:nvPr>
        </p:nvSpPr>
        <p:spPr/>
        <p:txBody>
          <a:bodyPr>
            <a:normAutofit/>
          </a:bodyPr>
          <a:lstStyle/>
          <a:p>
            <a:endParaRPr lang="en-US" dirty="0" smtClean="0"/>
          </a:p>
          <a:p>
            <a:r>
              <a:rPr lang="en-US" sz="3200" dirty="0" smtClean="0"/>
              <a:t>Literal-mindedness: Simple cause and effect or a definite answer are more easily understood than concepts that are more abstract.</a:t>
            </a:r>
          </a:p>
          <a:p>
            <a:pPr lvl="2"/>
            <a:r>
              <a:rPr lang="en-US" sz="2800" dirty="0" smtClean="0"/>
              <a:t>Phrases such as “</a:t>
            </a:r>
            <a:r>
              <a:rPr lang="en-US" sz="2800" dirty="0"/>
              <a:t>It's raining cats and dogs</a:t>
            </a:r>
            <a:r>
              <a:rPr lang="en-US" sz="2800" dirty="0" smtClean="0"/>
              <a:t>” may actually conjure up an image of exactly that; cats and dogs falling from the clouds.</a:t>
            </a:r>
          </a:p>
          <a:p>
            <a:pPr lvl="2"/>
            <a:r>
              <a:rPr lang="en-US" sz="2800" dirty="0" smtClean="0"/>
              <a:t>Sayings such as “break a leg” will  likely not be interpreted as a statement offering good luck.</a:t>
            </a:r>
            <a:endParaRPr lang="en-US" sz="2800" dirty="0"/>
          </a:p>
        </p:txBody>
      </p:sp>
    </p:spTree>
    <p:extLst>
      <p:ext uri="{BB962C8B-B14F-4D97-AF65-F5344CB8AC3E}">
        <p14:creationId xmlns:p14="http://schemas.microsoft.com/office/powerpoint/2010/main" val="16655908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p:cNvSpPr/>
          <p:nvPr/>
        </p:nvSpPr>
        <p:spPr>
          <a:xfrm>
            <a:off x="2363372" y="365126"/>
            <a:ext cx="7596554" cy="1337066"/>
          </a:xfrm>
          <a:prstGeom prst="ellipse">
            <a:avLst/>
          </a:prstGeom>
          <a:solidFill>
            <a:schemeClr val="bg1"/>
          </a:solidFill>
          <a:ln w="7620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838200" y="395558"/>
            <a:ext cx="10515600" cy="1325563"/>
          </a:xfrm>
        </p:spPr>
        <p:txBody>
          <a:bodyPr/>
          <a:lstStyle/>
          <a:p>
            <a:pPr algn="ctr"/>
            <a:r>
              <a:rPr lang="en-US" b="1" dirty="0" smtClean="0"/>
              <a:t>More on Behavior Patterns</a:t>
            </a:r>
            <a:endParaRPr lang="en-US" b="1" dirty="0"/>
          </a:p>
        </p:txBody>
      </p:sp>
      <p:sp>
        <p:nvSpPr>
          <p:cNvPr id="3" name="Content Placeholder 2"/>
          <p:cNvSpPr>
            <a:spLocks noGrp="1"/>
          </p:cNvSpPr>
          <p:nvPr>
            <p:ph idx="1"/>
          </p:nvPr>
        </p:nvSpPr>
        <p:spPr/>
        <p:txBody>
          <a:bodyPr>
            <a:normAutofit/>
          </a:bodyPr>
          <a:lstStyle/>
          <a:p>
            <a:r>
              <a:rPr lang="en-US" dirty="0" smtClean="0"/>
              <a:t>Individuals with ASD may engage in patterns of behavior that appear non-functional to the on-looker, this may include:</a:t>
            </a:r>
          </a:p>
          <a:p>
            <a:pPr marL="722313" lvl="3" indent="-265113">
              <a:buSzPct val="80000"/>
            </a:pPr>
            <a:r>
              <a:rPr lang="en-US" sz="3300" dirty="0">
                <a:cs typeface="Times New Roman" panose="02020603050405020304" pitchFamily="18" charset="0"/>
              </a:rPr>
              <a:t>Preoccupation with restricted </a:t>
            </a:r>
            <a:r>
              <a:rPr lang="en-US" sz="3300" dirty="0" smtClean="0">
                <a:cs typeface="Times New Roman" panose="02020603050405020304" pitchFamily="18" charset="0"/>
              </a:rPr>
              <a:t>interests</a:t>
            </a:r>
          </a:p>
          <a:p>
            <a:pPr marL="722313" lvl="3" indent="-265113">
              <a:buSzPct val="80000"/>
            </a:pPr>
            <a:r>
              <a:rPr lang="en-US" sz="3300" dirty="0" smtClean="0">
                <a:cs typeface="Times New Roman" panose="02020603050405020304" pitchFamily="18" charset="0"/>
              </a:rPr>
              <a:t>Adherence </a:t>
            </a:r>
            <a:r>
              <a:rPr lang="en-US" sz="3300" dirty="0">
                <a:cs typeface="Times New Roman" panose="02020603050405020304" pitchFamily="18" charset="0"/>
              </a:rPr>
              <a:t>to specific nonfunctional routines </a:t>
            </a:r>
            <a:r>
              <a:rPr lang="en-US" sz="3300" dirty="0" smtClean="0">
                <a:cs typeface="Times New Roman" panose="02020603050405020304" pitchFamily="18" charset="0"/>
              </a:rPr>
              <a:t>and </a:t>
            </a:r>
            <a:r>
              <a:rPr lang="en-US" sz="3300" dirty="0">
                <a:cs typeface="Times New Roman" panose="02020603050405020304" pitchFamily="18" charset="0"/>
              </a:rPr>
              <a:t>rituals</a:t>
            </a:r>
          </a:p>
          <a:p>
            <a:pPr marL="722313" lvl="3" indent="-265113">
              <a:buSzPct val="80000"/>
            </a:pPr>
            <a:r>
              <a:rPr lang="en-US" sz="3300" dirty="0">
                <a:cs typeface="Times New Roman" panose="02020603050405020304" pitchFamily="18" charset="0"/>
              </a:rPr>
              <a:t>Repetitive motor manners </a:t>
            </a:r>
            <a:r>
              <a:rPr lang="en-US" sz="3300" dirty="0" smtClean="0">
                <a:cs typeface="Times New Roman" panose="02020603050405020304" pitchFamily="18" charset="0"/>
              </a:rPr>
              <a:t>(stimulatory behavior)</a:t>
            </a:r>
            <a:endParaRPr lang="en-US" sz="3300" dirty="0">
              <a:cs typeface="Times New Roman" panose="02020603050405020304" pitchFamily="18" charset="0"/>
            </a:endParaRPr>
          </a:p>
          <a:p>
            <a:pPr marL="722313" lvl="3" indent="-265113">
              <a:buSzPct val="80000"/>
            </a:pPr>
            <a:r>
              <a:rPr lang="en-US" sz="3300" dirty="0">
                <a:cs typeface="Times New Roman" panose="02020603050405020304" pitchFamily="18" charset="0"/>
              </a:rPr>
              <a:t>Persistent preoccupation with parts of objects</a:t>
            </a:r>
          </a:p>
          <a:p>
            <a:pPr marL="722313" lvl="3" indent="-265113">
              <a:buSzPct val="80000"/>
            </a:pPr>
            <a:r>
              <a:rPr lang="en-US" sz="3300" dirty="0">
                <a:cs typeface="Times New Roman" panose="02020603050405020304" pitchFamily="18" charset="0"/>
              </a:rPr>
              <a:t>Need for sameness </a:t>
            </a:r>
          </a:p>
          <a:p>
            <a:pPr lvl="1"/>
            <a:endParaRPr lang="en-US" dirty="0"/>
          </a:p>
        </p:txBody>
      </p:sp>
    </p:spTree>
    <p:extLst>
      <p:ext uri="{BB962C8B-B14F-4D97-AF65-F5344CB8AC3E}">
        <p14:creationId xmlns:p14="http://schemas.microsoft.com/office/powerpoint/2010/main" val="137236862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p:cNvSpPr/>
          <p:nvPr/>
        </p:nvSpPr>
        <p:spPr>
          <a:xfrm>
            <a:off x="3756074" y="365125"/>
            <a:ext cx="4797083" cy="1238592"/>
          </a:xfrm>
          <a:prstGeom prst="ellipse">
            <a:avLst/>
          </a:prstGeom>
          <a:solidFill>
            <a:schemeClr val="bg1"/>
          </a:solidFill>
          <a:ln w="7620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p:txBody>
          <a:bodyPr/>
          <a:lstStyle/>
          <a:p>
            <a:pPr algn="ctr"/>
            <a:r>
              <a:rPr lang="en-US" b="1" dirty="0" smtClean="0"/>
              <a:t>Overselectivity</a:t>
            </a:r>
            <a:endParaRPr lang="en-US" b="1" dirty="0"/>
          </a:p>
        </p:txBody>
      </p:sp>
      <p:sp>
        <p:nvSpPr>
          <p:cNvPr id="3" name="Content Placeholder 2"/>
          <p:cNvSpPr>
            <a:spLocks noGrp="1"/>
          </p:cNvSpPr>
          <p:nvPr>
            <p:ph idx="1"/>
          </p:nvPr>
        </p:nvSpPr>
        <p:spPr/>
        <p:txBody>
          <a:bodyPr>
            <a:normAutofit/>
          </a:bodyPr>
          <a:lstStyle/>
          <a:p>
            <a:endParaRPr lang="en-US" dirty="0" smtClean="0"/>
          </a:p>
          <a:p>
            <a:r>
              <a:rPr lang="en-US" sz="3200" dirty="0" smtClean="0"/>
              <a:t>Overselectivity is the tendency to focus on minute characteristics of an object or person, rather than the whole. This could be a focus on just the wheel of a toy car, or fixating on the placement of the zipper pull on a friend’s jacket. </a:t>
            </a:r>
          </a:p>
          <a:p>
            <a:r>
              <a:rPr lang="en-US" sz="3200" dirty="0" smtClean="0"/>
              <a:t>This hinders learning new concepts and interferes with the individual's ability to interpret relevant meaning from information in his or her environment.</a:t>
            </a:r>
          </a:p>
          <a:p>
            <a:endParaRPr lang="en-US" dirty="0" smtClean="0"/>
          </a:p>
          <a:p>
            <a:endParaRPr lang="en-US" dirty="0"/>
          </a:p>
        </p:txBody>
      </p:sp>
    </p:spTree>
    <p:extLst>
      <p:ext uri="{BB962C8B-B14F-4D97-AF65-F5344CB8AC3E}">
        <p14:creationId xmlns:p14="http://schemas.microsoft.com/office/powerpoint/2010/main" val="5050717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24000" y="831272"/>
            <a:ext cx="9144000" cy="4156363"/>
          </a:xfrm>
        </p:spPr>
        <p:txBody>
          <a:bodyPr>
            <a:normAutofit lnSpcReduction="10000"/>
          </a:bodyPr>
          <a:lstStyle/>
          <a:p>
            <a:r>
              <a:rPr lang="en-US" sz="4000" b="1" dirty="0">
                <a:solidFill>
                  <a:srgbClr val="00B050"/>
                </a:solidFill>
              </a:rPr>
              <a:t>We would like to thank </a:t>
            </a:r>
          </a:p>
          <a:p>
            <a:r>
              <a:rPr lang="en-US" sz="4000" b="1" dirty="0">
                <a:solidFill>
                  <a:srgbClr val="00B050"/>
                </a:solidFill>
              </a:rPr>
              <a:t>Ulster Community Grants Fund </a:t>
            </a:r>
          </a:p>
          <a:p>
            <a:r>
              <a:rPr lang="en-US" sz="4000" b="1" dirty="0">
                <a:solidFill>
                  <a:srgbClr val="00B050"/>
                </a:solidFill>
              </a:rPr>
              <a:t>of the Community Foundations </a:t>
            </a:r>
          </a:p>
          <a:p>
            <a:r>
              <a:rPr lang="en-US" sz="4000" b="1" dirty="0">
                <a:solidFill>
                  <a:srgbClr val="00B050"/>
                </a:solidFill>
              </a:rPr>
              <a:t>of the Hudson Valley </a:t>
            </a:r>
          </a:p>
          <a:p>
            <a:r>
              <a:rPr lang="en-US" sz="4000" b="1" dirty="0">
                <a:solidFill>
                  <a:srgbClr val="00B050"/>
                </a:solidFill>
              </a:rPr>
              <a:t>for their collaboration in offering this Autism Supportive Environment℠ presentation</a:t>
            </a:r>
            <a:endParaRPr lang="en-US" sz="4000" b="1" dirty="0">
              <a:solidFill>
                <a:srgbClr val="00B050"/>
              </a:solidFill>
            </a:endParaRPr>
          </a:p>
        </p:txBody>
      </p:sp>
      <p:pic>
        <p:nvPicPr>
          <p:cNvPr id="5" name="Picture 5" descr="ASE LOGOsm"/>
          <p:cNvPicPr>
            <a:picLocks noChangeAspect="1" noChangeArrowheads="1"/>
          </p:cNvPicPr>
          <p:nvPr/>
        </p:nvPicPr>
        <p:blipFill>
          <a:blip r:embed="rId3" cstate="print">
            <a:extLst>
              <a:ext uri="{28A0092B-C50C-407E-A947-70E740481C1C}">
                <a14:useLocalDpi xmlns:a14="http://schemas.microsoft.com/office/drawing/2010/main" val="0"/>
              </a:ext>
            </a:extLst>
          </a:blip>
          <a:srcRect t="5556" b="5556"/>
          <a:stretch>
            <a:fillRect/>
          </a:stretch>
        </p:blipFill>
        <p:spPr bwMode="auto">
          <a:xfrm>
            <a:off x="742857" y="4475457"/>
            <a:ext cx="2176463" cy="217646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in">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EEECE1"/>
                  </a:outerShdw>
                </a:effectLst>
              </a14:hiddenEffects>
            </a:ext>
          </a:extLst>
        </p:spPr>
      </p:pic>
      <p:pic>
        <p:nvPicPr>
          <p:cNvPr id="205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539739" y="4475457"/>
            <a:ext cx="3409806" cy="2177814"/>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spTree>
    <p:extLst>
      <p:ext uri="{BB962C8B-B14F-4D97-AF65-F5344CB8AC3E}">
        <p14:creationId xmlns:p14="http://schemas.microsoft.com/office/powerpoint/2010/main" val="380043513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p:cNvSpPr/>
          <p:nvPr/>
        </p:nvSpPr>
        <p:spPr>
          <a:xfrm>
            <a:off x="2729132" y="365124"/>
            <a:ext cx="6625883" cy="1325563"/>
          </a:xfrm>
          <a:prstGeom prst="ellipse">
            <a:avLst/>
          </a:prstGeom>
          <a:solidFill>
            <a:schemeClr val="bg1"/>
          </a:solidFill>
          <a:ln w="7620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p:txBody>
          <a:bodyPr/>
          <a:lstStyle/>
          <a:p>
            <a:pPr algn="ctr"/>
            <a:r>
              <a:rPr lang="en-US" b="1" dirty="0" smtClean="0"/>
              <a:t>Routines and Perseveration</a:t>
            </a:r>
            <a:endParaRPr lang="en-US" b="1" dirty="0"/>
          </a:p>
        </p:txBody>
      </p:sp>
      <p:sp>
        <p:nvSpPr>
          <p:cNvPr id="3" name="Content Placeholder 2"/>
          <p:cNvSpPr>
            <a:spLocks noGrp="1"/>
          </p:cNvSpPr>
          <p:nvPr>
            <p:ph idx="1"/>
          </p:nvPr>
        </p:nvSpPr>
        <p:spPr/>
        <p:txBody>
          <a:bodyPr>
            <a:normAutofit/>
          </a:bodyPr>
          <a:lstStyle/>
          <a:p>
            <a:r>
              <a:rPr lang="en-US" dirty="0" smtClean="0"/>
              <a:t>There is often a strong tendency toward establishing and maintaining fixed routines. This may look like:</a:t>
            </a:r>
          </a:p>
          <a:p>
            <a:pPr lvl="1"/>
            <a:r>
              <a:rPr lang="en-US" dirty="0" smtClean="0"/>
              <a:t>Insisting upon having everything in the same place all the time and becoming very upset if anything is moved. </a:t>
            </a:r>
          </a:p>
          <a:p>
            <a:pPr lvl="1"/>
            <a:r>
              <a:rPr lang="en-US" dirty="0" smtClean="0"/>
              <a:t>Sometimes a verbal child with autism may talk incessantly about one topic, regardless of how bored his listeners are with it, and show no interest in anything else. </a:t>
            </a:r>
          </a:p>
          <a:p>
            <a:pPr lvl="1"/>
            <a:r>
              <a:rPr lang="en-US" dirty="0" smtClean="0"/>
              <a:t>A person may ask the same question over and over, regardless of the reply. </a:t>
            </a:r>
          </a:p>
          <a:p>
            <a:pPr lvl="1"/>
            <a:r>
              <a:rPr lang="en-US" dirty="0" smtClean="0"/>
              <a:t>Insisting upon doing something in the exact same way it was done previously, or taking the exact same route to a destination.</a:t>
            </a:r>
            <a:endParaRPr lang="en-US" dirty="0"/>
          </a:p>
        </p:txBody>
      </p:sp>
    </p:spTree>
    <p:extLst>
      <p:ext uri="{BB962C8B-B14F-4D97-AF65-F5344CB8AC3E}">
        <p14:creationId xmlns:p14="http://schemas.microsoft.com/office/powerpoint/2010/main" val="95160284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Oval 4"/>
          <p:cNvSpPr/>
          <p:nvPr/>
        </p:nvSpPr>
        <p:spPr>
          <a:xfrm>
            <a:off x="2729132" y="230188"/>
            <a:ext cx="6625883" cy="1460499"/>
          </a:xfrm>
          <a:prstGeom prst="ellipse">
            <a:avLst/>
          </a:prstGeom>
          <a:solidFill>
            <a:schemeClr val="bg1"/>
          </a:solidFill>
          <a:ln w="76200">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p:txBody>
          <a:bodyPr/>
          <a:lstStyle/>
          <a:p>
            <a:pPr algn="ctr"/>
            <a:r>
              <a:rPr lang="en-US" b="1" dirty="0" smtClean="0"/>
              <a:t>Self-Stimulatory </a:t>
            </a:r>
            <a:br>
              <a:rPr lang="en-US" b="1" dirty="0" smtClean="0"/>
            </a:br>
            <a:r>
              <a:rPr lang="en-US" b="1" dirty="0" smtClean="0"/>
              <a:t>Behavior</a:t>
            </a:r>
            <a:endParaRPr lang="en-US" b="1" dirty="0"/>
          </a:p>
        </p:txBody>
      </p:sp>
      <p:sp>
        <p:nvSpPr>
          <p:cNvPr id="3" name="Content Placeholder 2"/>
          <p:cNvSpPr>
            <a:spLocks noGrp="1"/>
          </p:cNvSpPr>
          <p:nvPr>
            <p:ph idx="1"/>
          </p:nvPr>
        </p:nvSpPr>
        <p:spPr>
          <a:xfrm>
            <a:off x="838200" y="1929535"/>
            <a:ext cx="10515600" cy="4351338"/>
          </a:xfrm>
        </p:spPr>
        <p:txBody>
          <a:bodyPr>
            <a:normAutofit/>
          </a:bodyPr>
          <a:lstStyle/>
          <a:p>
            <a:r>
              <a:rPr lang="en-US" dirty="0" smtClean="0"/>
              <a:t>Many individuals with autism exhibit what is called self-stimulatory behavior. This may be referred to as “stimming.” Self-stimulatory behavior can take many forms of rapid repetitive motor movements, sometimes it looks like:</a:t>
            </a:r>
          </a:p>
          <a:p>
            <a:endParaRPr lang="en-US" dirty="0" smtClean="0"/>
          </a:p>
          <a:p>
            <a:pPr marL="0" indent="0">
              <a:buNone/>
            </a:pPr>
            <a:r>
              <a:rPr lang="en-US" b="1" dirty="0" smtClean="0">
                <a:solidFill>
                  <a:srgbClr val="00B0F0"/>
                </a:solidFill>
              </a:rPr>
              <a:t>flapping hands	        rocking back &amp; forth		     bouncing	</a:t>
            </a:r>
          </a:p>
          <a:p>
            <a:pPr marL="0" indent="0">
              <a:buNone/>
            </a:pPr>
            <a:endParaRPr lang="en-US" b="1" dirty="0">
              <a:solidFill>
                <a:srgbClr val="00B0F0"/>
              </a:solidFill>
            </a:endParaRPr>
          </a:p>
          <a:p>
            <a:pPr marL="0" indent="0">
              <a:buNone/>
            </a:pPr>
            <a:r>
              <a:rPr lang="en-US" b="1" dirty="0" smtClean="0">
                <a:solidFill>
                  <a:srgbClr val="00B0F0"/>
                </a:solidFill>
              </a:rPr>
              <a:t>tapping objects		flicking fingers		 spinning things</a:t>
            </a:r>
            <a:endParaRPr lang="en-US" b="1" dirty="0">
              <a:solidFill>
                <a:srgbClr val="00B0F0"/>
              </a:solidFill>
            </a:endParaRPr>
          </a:p>
        </p:txBody>
      </p:sp>
    </p:spTree>
    <p:extLst>
      <p:ext uri="{BB962C8B-B14F-4D97-AF65-F5344CB8AC3E}">
        <p14:creationId xmlns:p14="http://schemas.microsoft.com/office/powerpoint/2010/main" val="255623959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p:cNvSpPr/>
          <p:nvPr/>
        </p:nvSpPr>
        <p:spPr>
          <a:xfrm>
            <a:off x="3362178" y="371501"/>
            <a:ext cx="5584874" cy="1454124"/>
          </a:xfrm>
          <a:prstGeom prst="ellipse">
            <a:avLst/>
          </a:prstGeom>
          <a:solidFill>
            <a:schemeClr val="bg1"/>
          </a:solidFill>
          <a:ln w="7620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838200" y="506437"/>
            <a:ext cx="10515600" cy="1184251"/>
          </a:xfrm>
        </p:spPr>
        <p:txBody>
          <a:bodyPr>
            <a:normAutofit fontScale="90000"/>
          </a:bodyPr>
          <a:lstStyle/>
          <a:p>
            <a:pPr algn="ctr"/>
            <a:r>
              <a:rPr lang="en-US" b="1" dirty="0" smtClean="0"/>
              <a:t>More on</a:t>
            </a:r>
            <a:br>
              <a:rPr lang="en-US" b="1" dirty="0" smtClean="0"/>
            </a:br>
            <a:r>
              <a:rPr lang="en-US" b="1" dirty="0" smtClean="0"/>
              <a:t>Sensory Sensitivity</a:t>
            </a:r>
            <a:endParaRPr lang="en-US" b="1" dirty="0"/>
          </a:p>
        </p:txBody>
      </p:sp>
      <p:sp>
        <p:nvSpPr>
          <p:cNvPr id="3" name="Content Placeholder 2"/>
          <p:cNvSpPr>
            <a:spLocks noGrp="1"/>
          </p:cNvSpPr>
          <p:nvPr>
            <p:ph idx="1"/>
          </p:nvPr>
        </p:nvSpPr>
        <p:spPr/>
        <p:txBody>
          <a:bodyPr>
            <a:normAutofit fontScale="92500" lnSpcReduction="10000"/>
          </a:bodyPr>
          <a:lstStyle/>
          <a:p>
            <a:endParaRPr lang="en-US" dirty="0" smtClean="0"/>
          </a:p>
          <a:p>
            <a:r>
              <a:rPr lang="en-US" sz="3200" dirty="0" smtClean="0"/>
              <a:t>Often, individuals with autism will display a combination of both hypersensitivity and hyposensitivity to stimuli in their environment.</a:t>
            </a:r>
          </a:p>
          <a:p>
            <a:r>
              <a:rPr lang="en-US" sz="3200" dirty="0" smtClean="0"/>
              <a:t>“Hypersensitive” = over-reaction to stimuli</a:t>
            </a:r>
            <a:endParaRPr lang="en-US" sz="3200" dirty="0"/>
          </a:p>
          <a:p>
            <a:pPr lvl="1"/>
            <a:r>
              <a:rPr lang="en-US" sz="2800" dirty="0" smtClean="0"/>
              <a:t>For example, a person with ASD may be extremely sensitive to noises or being touched, or refuse to wear certain types of clothing, be extremely sensitive to certain textures, tastes, or smells in food and refuse to eat all but a few foods. </a:t>
            </a:r>
          </a:p>
          <a:p>
            <a:pPr lvl="1"/>
            <a:r>
              <a:rPr lang="en-US" sz="2800" dirty="0" smtClean="0"/>
              <a:t>Often times, the things in the environment causing such a response, go unnoticed by others.</a:t>
            </a:r>
          </a:p>
          <a:p>
            <a:endParaRPr lang="en-US" dirty="0"/>
          </a:p>
        </p:txBody>
      </p:sp>
    </p:spTree>
    <p:extLst>
      <p:ext uri="{BB962C8B-B14F-4D97-AF65-F5344CB8AC3E}">
        <p14:creationId xmlns:p14="http://schemas.microsoft.com/office/powerpoint/2010/main" val="96151966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p:cNvSpPr/>
          <p:nvPr/>
        </p:nvSpPr>
        <p:spPr>
          <a:xfrm>
            <a:off x="4262511" y="548640"/>
            <a:ext cx="3727938" cy="956603"/>
          </a:xfrm>
          <a:prstGeom prst="ellipse">
            <a:avLst/>
          </a:prstGeom>
          <a:solidFill>
            <a:schemeClr val="bg1"/>
          </a:solidFill>
          <a:ln w="7620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a:off x="838200" y="391251"/>
            <a:ext cx="10515600" cy="1325563"/>
          </a:xfrm>
        </p:spPr>
        <p:txBody>
          <a:bodyPr/>
          <a:lstStyle/>
          <a:p>
            <a:pPr algn="ctr"/>
            <a:r>
              <a:rPr lang="en-US" b="1" dirty="0" smtClean="0"/>
              <a:t>Sensitivity</a:t>
            </a:r>
            <a:endParaRPr lang="en-US" b="1" dirty="0"/>
          </a:p>
        </p:txBody>
      </p:sp>
      <p:sp>
        <p:nvSpPr>
          <p:cNvPr id="3" name="Content Placeholder 2"/>
          <p:cNvSpPr>
            <a:spLocks noGrp="1"/>
          </p:cNvSpPr>
          <p:nvPr>
            <p:ph idx="1"/>
          </p:nvPr>
        </p:nvSpPr>
        <p:spPr/>
        <p:txBody>
          <a:bodyPr>
            <a:normAutofit lnSpcReduction="10000"/>
          </a:bodyPr>
          <a:lstStyle/>
          <a:p>
            <a:r>
              <a:rPr lang="en-US" sz="3200" dirty="0" smtClean="0"/>
              <a:t>“Hyposensitive” = under-reaction to stimuli</a:t>
            </a:r>
          </a:p>
          <a:p>
            <a:pPr lvl="1"/>
            <a:r>
              <a:rPr lang="en-US" sz="2800" dirty="0" smtClean="0"/>
              <a:t>A person may seem to need more of every sensation and will actively seek out increased input.</a:t>
            </a:r>
          </a:p>
          <a:p>
            <a:pPr lvl="1"/>
            <a:r>
              <a:rPr lang="en-US" sz="2800" dirty="0" smtClean="0"/>
              <a:t>May crave deep pressure. </a:t>
            </a:r>
          </a:p>
          <a:p>
            <a:pPr lvl="1"/>
            <a:r>
              <a:rPr lang="en-US" sz="2800" dirty="0" smtClean="0"/>
              <a:t>May constantly run back and forth or jump up and down or spin to give himself/herself more sensory input. </a:t>
            </a:r>
          </a:p>
          <a:p>
            <a:pPr lvl="1"/>
            <a:r>
              <a:rPr lang="en-US" sz="2800" dirty="0" smtClean="0"/>
              <a:t>May not seem to feel pain in a typical way. </a:t>
            </a:r>
          </a:p>
          <a:p>
            <a:pPr lvl="2"/>
            <a:r>
              <a:rPr lang="en-US" sz="2400" dirty="0" smtClean="0"/>
              <a:t>This can be very dangerous: a child who may not feel heat appropriately, for example, may not sense the danger of a hot pan or a fire and thus can be badly burned .</a:t>
            </a:r>
          </a:p>
          <a:p>
            <a:pPr lvl="2"/>
            <a:r>
              <a:rPr lang="en-US" sz="2400" dirty="0" smtClean="0"/>
              <a:t>Being oversensitive to sound, for example, while craving tactile sensation</a:t>
            </a:r>
            <a:r>
              <a:rPr lang="en-US" dirty="0" smtClean="0"/>
              <a:t>.</a:t>
            </a:r>
          </a:p>
          <a:p>
            <a:endParaRPr lang="en-US" dirty="0"/>
          </a:p>
        </p:txBody>
      </p:sp>
    </p:spTree>
    <p:extLst>
      <p:ext uri="{BB962C8B-B14F-4D97-AF65-F5344CB8AC3E}">
        <p14:creationId xmlns:p14="http://schemas.microsoft.com/office/powerpoint/2010/main" val="241848087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3"/>
          <p:cNvSpPr>
            <a:spLocks noGrp="1" noChangeArrowheads="1"/>
          </p:cNvSpPr>
          <p:nvPr>
            <p:ph idx="1"/>
          </p:nvPr>
        </p:nvSpPr>
        <p:spPr>
          <a:xfrm>
            <a:off x="2260211" y="513473"/>
            <a:ext cx="8229600" cy="5668963"/>
          </a:xfrm>
        </p:spPr>
        <p:txBody>
          <a:bodyPr>
            <a:normAutofit fontScale="92500" lnSpcReduction="10000"/>
          </a:bodyPr>
          <a:lstStyle/>
          <a:p>
            <a:pPr algn="ctr">
              <a:lnSpc>
                <a:spcPct val="90000"/>
              </a:lnSpc>
              <a:buFontTx/>
              <a:buNone/>
            </a:pPr>
            <a:endParaRPr lang="en-US" b="1" i="1" dirty="0">
              <a:solidFill>
                <a:schemeClr val="accent2"/>
              </a:solidFill>
            </a:endParaRPr>
          </a:p>
          <a:p>
            <a:pPr algn="ctr">
              <a:lnSpc>
                <a:spcPct val="90000"/>
              </a:lnSpc>
              <a:buFontTx/>
              <a:buNone/>
            </a:pPr>
            <a:r>
              <a:rPr lang="en-US" b="1" dirty="0">
                <a:latin typeface="+mj-lt"/>
                <a:cs typeface="Times New Roman" panose="02020603050405020304" pitchFamily="18" charset="0"/>
              </a:rPr>
              <a:t>Individuals are impacted by developmental </a:t>
            </a:r>
          </a:p>
          <a:p>
            <a:pPr algn="ctr">
              <a:lnSpc>
                <a:spcPct val="90000"/>
              </a:lnSpc>
              <a:buFontTx/>
              <a:buNone/>
            </a:pPr>
            <a:r>
              <a:rPr lang="en-US" b="1" dirty="0">
                <a:latin typeface="+mj-lt"/>
                <a:cs typeface="Times New Roman" panose="02020603050405020304" pitchFamily="18" charset="0"/>
              </a:rPr>
              <a:t>disabilities in many ways, this </a:t>
            </a:r>
            <a:r>
              <a:rPr lang="en-US" b="1" dirty="0" smtClean="0">
                <a:latin typeface="+mj-lt"/>
                <a:cs typeface="Times New Roman" panose="02020603050405020304" pitchFamily="18" charset="0"/>
              </a:rPr>
              <a:t>may also </a:t>
            </a:r>
            <a:r>
              <a:rPr lang="en-US" b="1" dirty="0">
                <a:latin typeface="+mj-lt"/>
                <a:cs typeface="Times New Roman" panose="02020603050405020304" pitchFamily="18" charset="0"/>
              </a:rPr>
              <a:t>include:</a:t>
            </a:r>
          </a:p>
          <a:p>
            <a:pPr algn="ctr">
              <a:lnSpc>
                <a:spcPct val="90000"/>
              </a:lnSpc>
              <a:buFontTx/>
              <a:buNone/>
            </a:pPr>
            <a:endParaRPr lang="en-US" b="1" i="1" dirty="0">
              <a:solidFill>
                <a:schemeClr val="accent2"/>
              </a:solidFill>
              <a:latin typeface="Times New Roman" panose="02020603050405020304" pitchFamily="18" charset="0"/>
              <a:cs typeface="Times New Roman" panose="02020603050405020304" pitchFamily="18" charset="0"/>
            </a:endParaRPr>
          </a:p>
          <a:p>
            <a:pPr algn="ctr">
              <a:lnSpc>
                <a:spcPct val="90000"/>
              </a:lnSpc>
              <a:buClr>
                <a:srgbClr val="FF0000"/>
              </a:buClr>
              <a:buFont typeface="Wingdings" panose="05000000000000000000" pitchFamily="2" charset="2"/>
              <a:buChar char="v"/>
            </a:pPr>
            <a:r>
              <a:rPr lang="en-US" dirty="0" smtClean="0">
                <a:cs typeface="Times New Roman" panose="02020603050405020304" pitchFamily="18" charset="0"/>
              </a:rPr>
              <a:t>Difficulties with attention</a:t>
            </a:r>
            <a:endParaRPr lang="en-US" dirty="0">
              <a:cs typeface="Times New Roman" panose="02020603050405020304" pitchFamily="18" charset="0"/>
            </a:endParaRPr>
          </a:p>
          <a:p>
            <a:pPr algn="ctr">
              <a:lnSpc>
                <a:spcPct val="90000"/>
              </a:lnSpc>
              <a:buClr>
                <a:srgbClr val="FF0000"/>
              </a:buClr>
              <a:buFont typeface="Wingdings" panose="05000000000000000000" pitchFamily="2" charset="2"/>
              <a:buChar char="v"/>
            </a:pPr>
            <a:r>
              <a:rPr lang="en-US" dirty="0" smtClean="0">
                <a:cs typeface="Times New Roman" panose="02020603050405020304" pitchFamily="18" charset="0"/>
              </a:rPr>
              <a:t>Impulsivity, </a:t>
            </a:r>
            <a:r>
              <a:rPr lang="en-US" dirty="0">
                <a:cs typeface="Times New Roman" panose="02020603050405020304" pitchFamily="18" charset="0"/>
              </a:rPr>
              <a:t>easily distracted</a:t>
            </a:r>
          </a:p>
          <a:p>
            <a:pPr algn="ctr">
              <a:lnSpc>
                <a:spcPct val="90000"/>
              </a:lnSpc>
              <a:buClr>
                <a:srgbClr val="FF0000"/>
              </a:buClr>
              <a:buFont typeface="Wingdings" panose="05000000000000000000" pitchFamily="2" charset="2"/>
              <a:buChar char="v"/>
            </a:pPr>
            <a:r>
              <a:rPr lang="en-US" dirty="0">
                <a:cs typeface="Times New Roman" panose="02020603050405020304" pitchFamily="18" charset="0"/>
              </a:rPr>
              <a:t>Difficulty with organization </a:t>
            </a:r>
            <a:r>
              <a:rPr lang="en-US" dirty="0" smtClean="0">
                <a:cs typeface="Times New Roman" panose="02020603050405020304" pitchFamily="18" charset="0"/>
              </a:rPr>
              <a:t>and </a:t>
            </a:r>
            <a:r>
              <a:rPr lang="en-US" dirty="0">
                <a:cs typeface="Times New Roman" panose="02020603050405020304" pitchFamily="18" charset="0"/>
              </a:rPr>
              <a:t>planning</a:t>
            </a:r>
          </a:p>
          <a:p>
            <a:pPr algn="ctr">
              <a:lnSpc>
                <a:spcPct val="90000"/>
              </a:lnSpc>
              <a:buClr>
                <a:srgbClr val="FF0000"/>
              </a:buClr>
              <a:buFont typeface="Wingdings" panose="05000000000000000000" pitchFamily="2" charset="2"/>
              <a:buChar char="v"/>
            </a:pPr>
            <a:r>
              <a:rPr lang="en-US" dirty="0">
                <a:cs typeface="Times New Roman" panose="02020603050405020304" pitchFamily="18" charset="0"/>
              </a:rPr>
              <a:t>Comprehension </a:t>
            </a:r>
            <a:r>
              <a:rPr lang="en-US" dirty="0" smtClean="0">
                <a:cs typeface="Times New Roman" panose="02020603050405020304" pitchFamily="18" charset="0"/>
              </a:rPr>
              <a:t>and memory </a:t>
            </a:r>
            <a:r>
              <a:rPr lang="en-US" dirty="0">
                <a:cs typeface="Times New Roman" panose="02020603050405020304" pitchFamily="18" charset="0"/>
              </a:rPr>
              <a:t>problems</a:t>
            </a:r>
          </a:p>
          <a:p>
            <a:pPr algn="ctr">
              <a:lnSpc>
                <a:spcPct val="90000"/>
              </a:lnSpc>
              <a:buClr>
                <a:srgbClr val="FF0000"/>
              </a:buClr>
              <a:buFont typeface="Wingdings" panose="05000000000000000000" pitchFamily="2" charset="2"/>
              <a:buChar char="v"/>
            </a:pPr>
            <a:r>
              <a:rPr lang="en-US" dirty="0">
                <a:cs typeface="Times New Roman" panose="02020603050405020304" pitchFamily="18" charset="0"/>
              </a:rPr>
              <a:t>Lack of social skills, leisure skills, and limited interests</a:t>
            </a:r>
          </a:p>
          <a:p>
            <a:pPr algn="ctr">
              <a:lnSpc>
                <a:spcPct val="90000"/>
              </a:lnSpc>
              <a:buClr>
                <a:srgbClr val="FF0000"/>
              </a:buClr>
              <a:buFont typeface="Wingdings" panose="05000000000000000000" pitchFamily="2" charset="2"/>
              <a:buChar char="v"/>
            </a:pPr>
            <a:r>
              <a:rPr lang="en-US" dirty="0" smtClean="0">
                <a:cs typeface="Times New Roman" panose="02020603050405020304" pitchFamily="18" charset="0"/>
              </a:rPr>
              <a:t>Behavioral challenges, </a:t>
            </a:r>
            <a:r>
              <a:rPr lang="en-US" dirty="0">
                <a:cs typeface="Times New Roman" panose="02020603050405020304" pitchFamily="18" charset="0"/>
              </a:rPr>
              <a:t>emotional </a:t>
            </a:r>
            <a:r>
              <a:rPr lang="en-US" dirty="0"/>
              <a:t>changes</a:t>
            </a:r>
          </a:p>
          <a:p>
            <a:pPr algn="ctr">
              <a:lnSpc>
                <a:spcPct val="90000"/>
              </a:lnSpc>
              <a:buClr>
                <a:srgbClr val="FF0000"/>
              </a:buClr>
              <a:buFont typeface="Wingdings" panose="05000000000000000000" pitchFamily="2" charset="2"/>
              <a:buChar char="v"/>
            </a:pPr>
            <a:r>
              <a:rPr lang="en-US" dirty="0">
                <a:cs typeface="Times New Roman" panose="02020603050405020304" pitchFamily="18" charset="0"/>
              </a:rPr>
              <a:t>Difficulty processing information</a:t>
            </a:r>
          </a:p>
          <a:p>
            <a:pPr algn="ctr">
              <a:lnSpc>
                <a:spcPct val="90000"/>
              </a:lnSpc>
              <a:buClr>
                <a:srgbClr val="FF0000"/>
              </a:buClr>
              <a:buFont typeface="Wingdings" panose="05000000000000000000" pitchFamily="2" charset="2"/>
              <a:buChar char="v"/>
            </a:pPr>
            <a:r>
              <a:rPr lang="en-US" dirty="0">
                <a:cs typeface="Times New Roman" panose="02020603050405020304" pitchFamily="18" charset="0"/>
              </a:rPr>
              <a:t>Fine/gross motor and coordination difficulties</a:t>
            </a:r>
          </a:p>
        </p:txBody>
      </p:sp>
    </p:spTree>
    <p:extLst>
      <p:ext uri="{BB962C8B-B14F-4D97-AF65-F5344CB8AC3E}">
        <p14:creationId xmlns:p14="http://schemas.microsoft.com/office/powerpoint/2010/main" val="232609745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3"/>
          <a:srcRect l="10330" t="9324" r="14275" b="8244"/>
          <a:stretch/>
        </p:blipFill>
        <p:spPr>
          <a:xfrm>
            <a:off x="2236695" y="451495"/>
            <a:ext cx="7960660" cy="6527743"/>
          </a:xfrm>
          <a:prstGeom prst="rect">
            <a:avLst/>
          </a:prstGeom>
        </p:spPr>
      </p:pic>
      <p:sp>
        <p:nvSpPr>
          <p:cNvPr id="5" name="TextBox 4"/>
          <p:cNvSpPr txBox="1"/>
          <p:nvPr/>
        </p:nvSpPr>
        <p:spPr>
          <a:xfrm>
            <a:off x="5466230" y="2837329"/>
            <a:ext cx="1385047" cy="461665"/>
          </a:xfrm>
          <a:prstGeom prst="rect">
            <a:avLst/>
          </a:prstGeom>
          <a:noFill/>
        </p:spPr>
        <p:txBody>
          <a:bodyPr wrap="square" rtlCol="0">
            <a:spAutoFit/>
          </a:bodyPr>
          <a:lstStyle/>
          <a:p>
            <a:pPr algn="ctr"/>
            <a:r>
              <a:rPr lang="en-US" sz="2400" b="1" dirty="0" smtClean="0"/>
              <a:t>Autism</a:t>
            </a:r>
            <a:endParaRPr lang="en-US" sz="2400" b="1" dirty="0"/>
          </a:p>
        </p:txBody>
      </p:sp>
      <p:sp>
        <p:nvSpPr>
          <p:cNvPr id="6" name="Oval 5"/>
          <p:cNvSpPr/>
          <p:nvPr/>
        </p:nvSpPr>
        <p:spPr>
          <a:xfrm>
            <a:off x="526678" y="2226120"/>
            <a:ext cx="2084294" cy="1922929"/>
          </a:xfrm>
          <a:prstGeom prst="ellipse">
            <a:avLst/>
          </a:prstGeom>
          <a:solidFill>
            <a:srgbClr val="B381D9"/>
          </a:solidFill>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t>Allergies/</a:t>
            </a:r>
          </a:p>
          <a:p>
            <a:pPr algn="ctr"/>
            <a:r>
              <a:rPr lang="en-US" sz="2000" b="1" dirty="0" smtClean="0"/>
              <a:t>Sensitivities</a:t>
            </a:r>
            <a:endParaRPr lang="en-US" sz="2000" b="1" dirty="0"/>
          </a:p>
        </p:txBody>
      </p:sp>
      <p:sp>
        <p:nvSpPr>
          <p:cNvPr id="7" name="Oval 6"/>
          <p:cNvSpPr/>
          <p:nvPr/>
        </p:nvSpPr>
        <p:spPr>
          <a:xfrm>
            <a:off x="526678" y="141999"/>
            <a:ext cx="2084294" cy="1922929"/>
          </a:xfrm>
          <a:prstGeom prst="ellipse">
            <a:avLst/>
          </a:prstGeom>
          <a:solidFill>
            <a:srgbClr val="FFDD71"/>
          </a:solidFill>
          <a:ln>
            <a:solidFill>
              <a:srgbClr val="D1C30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t>GI Issues</a:t>
            </a:r>
            <a:endParaRPr lang="en-US" sz="2400" b="1" dirty="0"/>
          </a:p>
        </p:txBody>
      </p:sp>
      <p:sp>
        <p:nvSpPr>
          <p:cNvPr id="8" name="Oval 7"/>
          <p:cNvSpPr/>
          <p:nvPr/>
        </p:nvSpPr>
        <p:spPr>
          <a:xfrm>
            <a:off x="9594483" y="4447930"/>
            <a:ext cx="2084294" cy="1922929"/>
          </a:xfrm>
          <a:prstGeom prst="ellipse">
            <a:avLst/>
          </a:prstGeom>
          <a:solidFill>
            <a:srgbClr val="FFAFAF"/>
          </a:solidFill>
          <a:ln>
            <a:solidFill>
              <a:srgbClr val="FFC1C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smtClean="0"/>
              <a:t>Depression, Phobias, &amp; Anxiety</a:t>
            </a:r>
            <a:endParaRPr lang="en-US" sz="2000" b="1" dirty="0"/>
          </a:p>
        </p:txBody>
      </p:sp>
      <p:sp>
        <p:nvSpPr>
          <p:cNvPr id="9" name="Oval 8"/>
          <p:cNvSpPr/>
          <p:nvPr/>
        </p:nvSpPr>
        <p:spPr>
          <a:xfrm>
            <a:off x="526678" y="4447931"/>
            <a:ext cx="2084294" cy="1922929"/>
          </a:xfrm>
          <a:prstGeom prst="ellipse">
            <a:avLst/>
          </a:prstGeom>
          <a:solidFill>
            <a:srgbClr val="ADCE96"/>
          </a:solidFill>
          <a:ln>
            <a:solidFill>
              <a:srgbClr val="ADCE9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t>Seizure Disorders</a:t>
            </a:r>
            <a:endParaRPr lang="en-US" sz="2400" b="1" dirty="0"/>
          </a:p>
        </p:txBody>
      </p:sp>
      <p:sp>
        <p:nvSpPr>
          <p:cNvPr id="10" name="Oval 9"/>
          <p:cNvSpPr/>
          <p:nvPr/>
        </p:nvSpPr>
        <p:spPr>
          <a:xfrm>
            <a:off x="9594483" y="237566"/>
            <a:ext cx="2084294" cy="1922929"/>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smtClean="0"/>
              <a:t>Sleep Issues</a:t>
            </a:r>
            <a:endParaRPr lang="en-US" sz="2400" b="1" dirty="0"/>
          </a:p>
        </p:txBody>
      </p:sp>
      <p:sp>
        <p:nvSpPr>
          <p:cNvPr id="11" name="Oval 10"/>
          <p:cNvSpPr/>
          <p:nvPr/>
        </p:nvSpPr>
        <p:spPr>
          <a:xfrm>
            <a:off x="9594483" y="2337529"/>
            <a:ext cx="2084294" cy="1922929"/>
          </a:xfrm>
          <a:prstGeom prst="ellipse">
            <a:avLst/>
          </a:prstGeom>
          <a:solidFill>
            <a:srgbClr val="B2B2B2"/>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200" b="1" dirty="0" smtClean="0"/>
              <a:t>Sensory Challenges</a:t>
            </a:r>
            <a:endParaRPr lang="en-US" sz="2200" b="1" dirty="0"/>
          </a:p>
        </p:txBody>
      </p:sp>
      <p:sp>
        <p:nvSpPr>
          <p:cNvPr id="12" name="Title 1"/>
          <p:cNvSpPr txBox="1">
            <a:spLocks/>
          </p:cNvSpPr>
          <p:nvPr/>
        </p:nvSpPr>
        <p:spPr>
          <a:xfrm>
            <a:off x="838200" y="252961"/>
            <a:ext cx="10515600" cy="1325563"/>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4000" b="1" dirty="0" smtClean="0"/>
              <a:t>Related &amp; Co-Occurring Conditions</a:t>
            </a:r>
            <a:endParaRPr lang="en-US" sz="4000" b="1" dirty="0"/>
          </a:p>
        </p:txBody>
      </p:sp>
    </p:spTree>
    <p:extLst>
      <p:ext uri="{BB962C8B-B14F-4D97-AF65-F5344CB8AC3E}">
        <p14:creationId xmlns:p14="http://schemas.microsoft.com/office/powerpoint/2010/main" val="12416364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1"/>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9" grpId="0" animBg="1"/>
      <p:bldP spid="10" grpId="0" animBg="1"/>
      <p:bldP spid="11"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Uneven vs. Delayed Development</a:t>
            </a:r>
            <a:endParaRPr lang="en-US" dirty="0"/>
          </a:p>
        </p:txBody>
      </p:sp>
      <p:sp>
        <p:nvSpPr>
          <p:cNvPr id="3" name="Content Placeholder 2"/>
          <p:cNvSpPr>
            <a:spLocks noGrp="1"/>
          </p:cNvSpPr>
          <p:nvPr>
            <p:ph idx="1"/>
          </p:nvPr>
        </p:nvSpPr>
        <p:spPr/>
        <p:txBody>
          <a:bodyPr>
            <a:normAutofit/>
          </a:bodyPr>
          <a:lstStyle/>
          <a:p>
            <a:r>
              <a:rPr lang="en-US" sz="3200" dirty="0" smtClean="0"/>
              <a:t>It is common for a child with ASD to show "splinter" skills, appearing to be highly capable in some tasks (e.g., math computation) but unable to follow simple routines independently or carry on a conversation. </a:t>
            </a:r>
            <a:endParaRPr lang="en-US" sz="3200" dirty="0"/>
          </a:p>
        </p:txBody>
      </p:sp>
      <p:sp>
        <p:nvSpPr>
          <p:cNvPr id="5" name="Bevel 4"/>
          <p:cNvSpPr/>
          <p:nvPr/>
        </p:nvSpPr>
        <p:spPr>
          <a:xfrm>
            <a:off x="2194560" y="5176911"/>
            <a:ext cx="886265" cy="1308295"/>
          </a:xfrm>
          <a:prstGeom prst="bevel">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Bevel 5"/>
          <p:cNvSpPr/>
          <p:nvPr/>
        </p:nvSpPr>
        <p:spPr>
          <a:xfrm>
            <a:off x="3345766" y="4445392"/>
            <a:ext cx="886265" cy="2039814"/>
          </a:xfrm>
          <a:prstGeom prst="bevel">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Bevel 6"/>
          <p:cNvSpPr/>
          <p:nvPr/>
        </p:nvSpPr>
        <p:spPr>
          <a:xfrm>
            <a:off x="4496972" y="4923693"/>
            <a:ext cx="886265" cy="1561514"/>
          </a:xfrm>
          <a:prstGeom prst="bevel">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Bevel 7"/>
          <p:cNvSpPr/>
          <p:nvPr/>
        </p:nvSpPr>
        <p:spPr>
          <a:xfrm>
            <a:off x="5648178" y="4121834"/>
            <a:ext cx="886265" cy="2363371"/>
          </a:xfrm>
          <a:prstGeom prst="bevel">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Bevel 8"/>
          <p:cNvSpPr/>
          <p:nvPr/>
        </p:nvSpPr>
        <p:spPr>
          <a:xfrm>
            <a:off x="6799384" y="5556738"/>
            <a:ext cx="886265" cy="928468"/>
          </a:xfrm>
          <a:prstGeom prst="bevel">
            <a:avLst/>
          </a:prstGeom>
          <a:solidFill>
            <a:schemeClr val="accent4">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Bevel 9"/>
          <p:cNvSpPr/>
          <p:nvPr/>
        </p:nvSpPr>
        <p:spPr>
          <a:xfrm>
            <a:off x="7890803" y="6020972"/>
            <a:ext cx="886265" cy="464234"/>
          </a:xfrm>
          <a:prstGeom prst="bevel">
            <a:avLst/>
          </a:prstGeom>
          <a:solidFill>
            <a:schemeClr val="accent3">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Bevel 10"/>
          <p:cNvSpPr/>
          <p:nvPr/>
        </p:nvSpPr>
        <p:spPr>
          <a:xfrm>
            <a:off x="9020907" y="4811152"/>
            <a:ext cx="886265" cy="1674054"/>
          </a:xfrm>
          <a:prstGeom prst="bevel">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30081721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Savant Capabilities</a:t>
            </a:r>
            <a:endParaRPr lang="en-US" dirty="0"/>
          </a:p>
        </p:txBody>
      </p:sp>
      <p:sp>
        <p:nvSpPr>
          <p:cNvPr id="3" name="Content Placeholder 2"/>
          <p:cNvSpPr>
            <a:spLocks noGrp="1"/>
          </p:cNvSpPr>
          <p:nvPr>
            <p:ph idx="1"/>
          </p:nvPr>
        </p:nvSpPr>
        <p:spPr>
          <a:xfrm>
            <a:off x="838200" y="1491175"/>
            <a:ext cx="10515600" cy="4685788"/>
          </a:xfrm>
        </p:spPr>
        <p:txBody>
          <a:bodyPr>
            <a:normAutofit/>
          </a:bodyPr>
          <a:lstStyle/>
          <a:p>
            <a:r>
              <a:rPr lang="en-US" dirty="0"/>
              <a:t>E</a:t>
            </a:r>
            <a:r>
              <a:rPr lang="en-US" dirty="0" smtClean="0"/>
              <a:t>xtraordinary skills in a specific area, often combined with lower than average abilities in other areas of development. </a:t>
            </a:r>
          </a:p>
          <a:p>
            <a:r>
              <a:rPr lang="en-US" dirty="0" smtClean="0"/>
              <a:t>For instance, a child who is not toilet trained or who may not be able to talk may be able to play complex pieces on the piano. These savant capabilities are seen in only around 10% of the individuals who receive a diagnosis on the autism spectrum.</a:t>
            </a:r>
          </a:p>
          <a:p>
            <a:endParaRPr lang="en-US" dirty="0"/>
          </a:p>
        </p:txBody>
      </p:sp>
      <p:sp>
        <p:nvSpPr>
          <p:cNvPr id="17" name="Bevel 16"/>
          <p:cNvSpPr/>
          <p:nvPr/>
        </p:nvSpPr>
        <p:spPr>
          <a:xfrm>
            <a:off x="2194560" y="5176911"/>
            <a:ext cx="886265" cy="1308295"/>
          </a:xfrm>
          <a:prstGeom prst="bevel">
            <a:avLst/>
          </a:prstGeom>
          <a:solidFill>
            <a:srgbClr val="00206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Bevel 17"/>
          <p:cNvSpPr/>
          <p:nvPr/>
        </p:nvSpPr>
        <p:spPr>
          <a:xfrm>
            <a:off x="3345766" y="4445392"/>
            <a:ext cx="886265" cy="2039814"/>
          </a:xfrm>
          <a:prstGeom prst="bevel">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Bevel 18"/>
          <p:cNvSpPr/>
          <p:nvPr/>
        </p:nvSpPr>
        <p:spPr>
          <a:xfrm>
            <a:off x="4496972" y="4923693"/>
            <a:ext cx="886265" cy="1561514"/>
          </a:xfrm>
          <a:prstGeom prst="bevel">
            <a:avLst/>
          </a:prstGeom>
          <a:solidFill>
            <a:schemeClr val="tx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Bevel 19"/>
          <p:cNvSpPr/>
          <p:nvPr/>
        </p:nvSpPr>
        <p:spPr>
          <a:xfrm>
            <a:off x="5648178" y="4121834"/>
            <a:ext cx="886265" cy="2363371"/>
          </a:xfrm>
          <a:prstGeom prst="bevel">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Bevel 20"/>
          <p:cNvSpPr/>
          <p:nvPr/>
        </p:nvSpPr>
        <p:spPr>
          <a:xfrm>
            <a:off x="6799384" y="5556738"/>
            <a:ext cx="886265" cy="928468"/>
          </a:xfrm>
          <a:prstGeom prst="bevel">
            <a:avLst/>
          </a:prstGeom>
          <a:solidFill>
            <a:schemeClr val="accent4">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Bevel 21"/>
          <p:cNvSpPr/>
          <p:nvPr/>
        </p:nvSpPr>
        <p:spPr>
          <a:xfrm>
            <a:off x="7890803" y="6020972"/>
            <a:ext cx="886265" cy="464234"/>
          </a:xfrm>
          <a:prstGeom prst="bevel">
            <a:avLst/>
          </a:prstGeom>
          <a:solidFill>
            <a:schemeClr val="accent4">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Bevel 22"/>
          <p:cNvSpPr/>
          <p:nvPr/>
        </p:nvSpPr>
        <p:spPr>
          <a:xfrm>
            <a:off x="9020907" y="4811152"/>
            <a:ext cx="886265" cy="1674054"/>
          </a:xfrm>
          <a:prstGeom prst="bevel">
            <a:avLst/>
          </a:prstGeom>
          <a:solidFill>
            <a:schemeClr val="tx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413201747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981200" y="185428"/>
            <a:ext cx="8229600" cy="1143000"/>
          </a:xfrm>
        </p:spPr>
        <p:txBody>
          <a:bodyPr/>
          <a:lstStyle/>
          <a:p>
            <a:pPr algn="ctr"/>
            <a:r>
              <a:rPr lang="en-US" dirty="0" smtClean="0">
                <a:cs typeface="Times New Roman" panose="02020603050405020304" pitchFamily="18" charset="0"/>
              </a:rPr>
              <a:t>Challenging Behavior</a:t>
            </a:r>
            <a:endParaRPr lang="en-US" dirty="0">
              <a:cs typeface="Times New Roman" panose="02020603050405020304" pitchFamily="18" charset="0"/>
            </a:endParaRPr>
          </a:p>
        </p:txBody>
      </p:sp>
      <p:sp>
        <p:nvSpPr>
          <p:cNvPr id="3" name="Content Placeholder 2"/>
          <p:cNvSpPr>
            <a:spLocks noGrp="1"/>
          </p:cNvSpPr>
          <p:nvPr>
            <p:ph sz="half" idx="1"/>
          </p:nvPr>
        </p:nvSpPr>
        <p:spPr>
          <a:xfrm>
            <a:off x="1981200" y="2220661"/>
            <a:ext cx="4038600" cy="1607403"/>
          </a:xfrm>
        </p:spPr>
        <p:txBody>
          <a:bodyPr>
            <a:normAutofit/>
          </a:bodyPr>
          <a:lstStyle/>
          <a:p>
            <a:pPr lvl="1"/>
            <a:r>
              <a:rPr lang="en-US" dirty="0" smtClean="0">
                <a:cs typeface="Times New Roman" panose="02020603050405020304" pitchFamily="18" charset="0"/>
              </a:rPr>
              <a:t>Aggression</a:t>
            </a:r>
          </a:p>
          <a:p>
            <a:pPr lvl="1"/>
            <a:r>
              <a:rPr lang="en-US" dirty="0" smtClean="0">
                <a:cs typeface="Times New Roman" panose="02020603050405020304" pitchFamily="18" charset="0"/>
              </a:rPr>
              <a:t>Self-injury</a:t>
            </a:r>
          </a:p>
          <a:p>
            <a:pPr lvl="1"/>
            <a:r>
              <a:rPr lang="en-US" dirty="0" smtClean="0">
                <a:cs typeface="Times New Roman" panose="02020603050405020304" pitchFamily="18" charset="0"/>
              </a:rPr>
              <a:t>Tantrums</a:t>
            </a:r>
          </a:p>
        </p:txBody>
      </p:sp>
      <p:sp>
        <p:nvSpPr>
          <p:cNvPr id="10" name="Content Placeholder 9"/>
          <p:cNvSpPr>
            <a:spLocks noGrp="1"/>
          </p:cNvSpPr>
          <p:nvPr>
            <p:ph sz="half" idx="2"/>
          </p:nvPr>
        </p:nvSpPr>
        <p:spPr>
          <a:xfrm>
            <a:off x="5562600" y="2207011"/>
            <a:ext cx="4191000" cy="1759803"/>
          </a:xfrm>
        </p:spPr>
        <p:txBody>
          <a:bodyPr>
            <a:normAutofit/>
          </a:bodyPr>
          <a:lstStyle/>
          <a:p>
            <a:pPr lvl="1"/>
            <a:r>
              <a:rPr lang="en-US" dirty="0">
                <a:cs typeface="Times New Roman" panose="02020603050405020304" pitchFamily="18" charset="0"/>
              </a:rPr>
              <a:t>Screaming/Cursing</a:t>
            </a:r>
          </a:p>
          <a:p>
            <a:pPr lvl="1"/>
            <a:r>
              <a:rPr lang="en-US" dirty="0">
                <a:cs typeface="Times New Roman" panose="02020603050405020304" pitchFamily="18" charset="0"/>
              </a:rPr>
              <a:t>Property destruction</a:t>
            </a:r>
          </a:p>
          <a:p>
            <a:pPr lvl="1"/>
            <a:r>
              <a:rPr lang="en-US" dirty="0" smtClean="0">
                <a:cs typeface="Times New Roman" panose="02020603050405020304" pitchFamily="18" charset="0"/>
              </a:rPr>
              <a:t>Running/Wandering </a:t>
            </a:r>
            <a:endParaRPr lang="en-US" dirty="0">
              <a:cs typeface="Times New Roman" panose="02020603050405020304" pitchFamily="18" charset="0"/>
            </a:endParaRPr>
          </a:p>
          <a:p>
            <a:pPr marL="0" indent="0">
              <a:buNone/>
            </a:pPr>
            <a:endParaRPr lang="en-US" dirty="0"/>
          </a:p>
        </p:txBody>
      </p:sp>
      <p:sp>
        <p:nvSpPr>
          <p:cNvPr id="11" name="TextBox 10"/>
          <p:cNvSpPr txBox="1"/>
          <p:nvPr/>
        </p:nvSpPr>
        <p:spPr>
          <a:xfrm>
            <a:off x="1378634" y="1382176"/>
            <a:ext cx="9594166" cy="830997"/>
          </a:xfrm>
          <a:prstGeom prst="rect">
            <a:avLst/>
          </a:prstGeom>
          <a:noFill/>
        </p:spPr>
        <p:txBody>
          <a:bodyPr wrap="square" rtlCol="0">
            <a:spAutoFit/>
          </a:bodyPr>
          <a:lstStyle/>
          <a:p>
            <a:r>
              <a:rPr lang="en-US" sz="2400" dirty="0" smtClean="0">
                <a:cs typeface="Times New Roman" panose="02020603050405020304" pitchFamily="18" charset="0"/>
              </a:rPr>
              <a:t>For some individuals, communication </a:t>
            </a:r>
            <a:r>
              <a:rPr lang="en-US" sz="2400" dirty="0">
                <a:cs typeface="Times New Roman" panose="02020603050405020304" pitchFamily="18" charset="0"/>
              </a:rPr>
              <a:t>and social deficits, coupled with sensory and medical challenges, may result in:</a:t>
            </a:r>
          </a:p>
        </p:txBody>
      </p:sp>
      <p:sp>
        <p:nvSpPr>
          <p:cNvPr id="12" name="TextBox 11"/>
          <p:cNvSpPr txBox="1"/>
          <p:nvPr/>
        </p:nvSpPr>
        <p:spPr>
          <a:xfrm>
            <a:off x="1237957" y="3880300"/>
            <a:ext cx="9734843" cy="2513509"/>
          </a:xfrm>
          <a:prstGeom prst="rect">
            <a:avLst/>
          </a:prstGeom>
          <a:noFill/>
        </p:spPr>
        <p:txBody>
          <a:bodyPr wrap="square" rtlCol="0">
            <a:spAutoFit/>
          </a:bodyPr>
          <a:lstStyle/>
          <a:p>
            <a:pPr marL="342900" indent="-342900">
              <a:spcBef>
                <a:spcPts val="400"/>
              </a:spcBef>
              <a:spcAft>
                <a:spcPts val="400"/>
              </a:spcAft>
              <a:buFont typeface="Arial" panose="020B0604020202020204" pitchFamily="34" charset="0"/>
              <a:buChar char="•"/>
            </a:pPr>
            <a:r>
              <a:rPr lang="en-US" sz="2400" dirty="0">
                <a:cs typeface="Times New Roman" panose="02020603050405020304" pitchFamily="18" charset="0"/>
              </a:rPr>
              <a:t>Most challenging behavior occurs as a means of </a:t>
            </a:r>
            <a:r>
              <a:rPr lang="en-US" sz="2400" dirty="0" smtClean="0">
                <a:cs typeface="Times New Roman" panose="02020603050405020304" pitchFamily="18" charset="0"/>
              </a:rPr>
              <a:t>communication</a:t>
            </a:r>
            <a:r>
              <a:rPr lang="en-US" sz="2400" dirty="0">
                <a:cs typeface="Times New Roman" panose="02020603050405020304" pitchFamily="18" charset="0"/>
              </a:rPr>
              <a:t>; not with an intention to harm.</a:t>
            </a:r>
          </a:p>
          <a:p>
            <a:pPr marL="342900" indent="-342900">
              <a:spcBef>
                <a:spcPts val="400"/>
              </a:spcBef>
              <a:spcAft>
                <a:spcPts val="400"/>
              </a:spcAft>
              <a:buFont typeface="Arial" panose="020B0604020202020204" pitchFamily="34" charset="0"/>
              <a:buChar char="•"/>
            </a:pPr>
            <a:r>
              <a:rPr lang="en-US" sz="2400" dirty="0">
                <a:cs typeface="Times New Roman" panose="02020603050405020304" pitchFamily="18" charset="0"/>
              </a:rPr>
              <a:t>Frustration, overstimulation, inability to express wants and needs, boredom, and waiting can contribute to challenging behavior.</a:t>
            </a:r>
          </a:p>
          <a:p>
            <a:pPr marL="342900" indent="-342900">
              <a:spcBef>
                <a:spcPts val="400"/>
              </a:spcBef>
              <a:buFont typeface="Arial" panose="020B0604020202020204" pitchFamily="34" charset="0"/>
              <a:buChar char="•"/>
            </a:pPr>
            <a:r>
              <a:rPr lang="en-US" sz="2400" dirty="0">
                <a:cs typeface="Times New Roman" panose="02020603050405020304" pitchFamily="18" charset="0"/>
              </a:rPr>
              <a:t>Challenging behavior is learned and usually results from a need to develop communication, social skills, and self-regulation.</a:t>
            </a:r>
          </a:p>
        </p:txBody>
      </p:sp>
    </p:spTree>
    <p:extLst>
      <p:ext uri="{BB962C8B-B14F-4D97-AF65-F5344CB8AC3E}">
        <p14:creationId xmlns:p14="http://schemas.microsoft.com/office/powerpoint/2010/main" val="255853043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is it important to understand ASD?</a:t>
            </a:r>
            <a:endParaRPr lang="en-US" dirty="0"/>
          </a:p>
        </p:txBody>
      </p:sp>
      <p:sp>
        <p:nvSpPr>
          <p:cNvPr id="3" name="Content Placeholder 2"/>
          <p:cNvSpPr>
            <a:spLocks noGrp="1"/>
          </p:cNvSpPr>
          <p:nvPr>
            <p:ph idx="1"/>
          </p:nvPr>
        </p:nvSpPr>
        <p:spPr>
          <a:xfrm>
            <a:off x="942535" y="3356788"/>
            <a:ext cx="10515600" cy="3519027"/>
          </a:xfrm>
        </p:spPr>
        <p:txBody>
          <a:bodyPr>
            <a:normAutofit fontScale="85000" lnSpcReduction="20000"/>
          </a:bodyPr>
          <a:lstStyle/>
          <a:p>
            <a:pPr marL="0" indent="0">
              <a:buNone/>
            </a:pPr>
            <a:endParaRPr lang="en-US" sz="3200" dirty="0" smtClean="0"/>
          </a:p>
          <a:p>
            <a:pPr marL="0" indent="0" algn="ctr">
              <a:buNone/>
            </a:pPr>
            <a:r>
              <a:rPr lang="en-US" sz="3200" dirty="0" smtClean="0"/>
              <a:t>Anderson Center Consulting can help you to support these individuals and their families by working with you to become an:</a:t>
            </a:r>
          </a:p>
          <a:p>
            <a:pPr marL="0" indent="0" algn="ctr">
              <a:buNone/>
            </a:pPr>
            <a:r>
              <a:rPr lang="en-US" sz="4600" b="1" dirty="0" smtClean="0"/>
              <a:t>Autism </a:t>
            </a:r>
            <a:r>
              <a:rPr lang="en-US" sz="4600" b="1" dirty="0"/>
              <a:t>Supportive Environment℠</a:t>
            </a:r>
          </a:p>
          <a:p>
            <a:r>
              <a:rPr lang="en-US" sz="3200" dirty="0" smtClean="0"/>
              <a:t>Community Partnership Designed to:</a:t>
            </a:r>
          </a:p>
          <a:p>
            <a:pPr lvl="1"/>
            <a:r>
              <a:rPr lang="en-US" sz="2800" dirty="0" smtClean="0"/>
              <a:t>Assist businesses in understanding and supporting individuals with ASD</a:t>
            </a:r>
          </a:p>
          <a:p>
            <a:pPr lvl="1"/>
            <a:r>
              <a:rPr lang="en-US" sz="2800" dirty="0" smtClean="0"/>
              <a:t>Provide increased opportunities for families to enjoy and engage with local establishments</a:t>
            </a:r>
          </a:p>
          <a:p>
            <a:pPr lvl="1"/>
            <a:r>
              <a:rPr lang="en-US" sz="2800" dirty="0" smtClean="0"/>
              <a:t>Raise Autism Awareness in the community</a:t>
            </a:r>
          </a:p>
          <a:p>
            <a:pPr marL="0" indent="0" algn="ctr">
              <a:buNone/>
            </a:pPr>
            <a:endParaRPr lang="en-US" sz="2000" dirty="0" smtClean="0"/>
          </a:p>
        </p:txBody>
      </p:sp>
      <p:pic>
        <p:nvPicPr>
          <p:cNvPr id="6" name="Picture 5"/>
          <p:cNvPicPr/>
          <p:nvPr/>
        </p:nvPicPr>
        <p:blipFill>
          <a:blip r:embed="rId3" cstate="print">
            <a:extLst>
              <a:ext uri="{28A0092B-C50C-407E-A947-70E740481C1C}">
                <a14:useLocalDpi xmlns:a14="http://schemas.microsoft.com/office/drawing/2010/main" val="0"/>
              </a:ext>
            </a:extLst>
          </a:blip>
          <a:stretch>
            <a:fillRect/>
          </a:stretch>
        </p:blipFill>
        <p:spPr>
          <a:xfrm>
            <a:off x="10458402" y="69697"/>
            <a:ext cx="1261162" cy="1681322"/>
          </a:xfrm>
          <a:prstGeom prst="rect">
            <a:avLst/>
          </a:prstGeom>
        </p:spPr>
      </p:pic>
      <p:sp>
        <p:nvSpPr>
          <p:cNvPr id="8" name="TextBox 7"/>
          <p:cNvSpPr txBox="1"/>
          <p:nvPr/>
        </p:nvSpPr>
        <p:spPr>
          <a:xfrm>
            <a:off x="942535" y="1445458"/>
            <a:ext cx="10002130" cy="830997"/>
          </a:xfrm>
          <a:prstGeom prst="rect">
            <a:avLst/>
          </a:prstGeom>
          <a:noFill/>
        </p:spPr>
        <p:txBody>
          <a:bodyPr wrap="square" rtlCol="0">
            <a:spAutoFit/>
          </a:bodyPr>
          <a:lstStyle/>
          <a:p>
            <a:pPr algn="ctr"/>
            <a:r>
              <a:rPr lang="en-US" sz="2400" b="1" dirty="0"/>
              <a:t>Remember, 1 in 59 children in the U.S. are diagnosed with ASD.  Those individuals could be:</a:t>
            </a:r>
          </a:p>
        </p:txBody>
      </p:sp>
      <p:sp>
        <p:nvSpPr>
          <p:cNvPr id="10" name="TextBox 9"/>
          <p:cNvSpPr txBox="1"/>
          <p:nvPr/>
        </p:nvSpPr>
        <p:spPr>
          <a:xfrm>
            <a:off x="1097280" y="2297961"/>
            <a:ext cx="2307102" cy="1200329"/>
          </a:xfrm>
          <a:prstGeom prst="rect">
            <a:avLst/>
          </a:prstGeom>
          <a:noFill/>
        </p:spPr>
        <p:txBody>
          <a:bodyPr wrap="square" rtlCol="0">
            <a:spAutoFit/>
          </a:bodyPr>
          <a:lstStyle/>
          <a:p>
            <a:pPr marL="342900" indent="-342900">
              <a:buClr>
                <a:srgbClr val="00B050"/>
              </a:buClr>
              <a:buFont typeface="Wingdings" panose="05000000000000000000" pitchFamily="2" charset="2"/>
              <a:buChar char="v"/>
            </a:pPr>
            <a:r>
              <a:rPr lang="en-US" sz="2400" dirty="0"/>
              <a:t>Your family</a:t>
            </a:r>
          </a:p>
          <a:p>
            <a:pPr marL="342900" indent="-342900">
              <a:buClr>
                <a:srgbClr val="00B050"/>
              </a:buClr>
              <a:buFont typeface="Wingdings" panose="05000000000000000000" pitchFamily="2" charset="2"/>
              <a:buChar char="v"/>
            </a:pPr>
            <a:r>
              <a:rPr lang="en-US" sz="2400" dirty="0"/>
              <a:t>Your friends</a:t>
            </a:r>
          </a:p>
          <a:p>
            <a:pPr marL="342900" indent="-342900">
              <a:buClr>
                <a:srgbClr val="00B050"/>
              </a:buClr>
              <a:buFont typeface="Wingdings" panose="05000000000000000000" pitchFamily="2" charset="2"/>
              <a:buChar char="v"/>
            </a:pPr>
            <a:r>
              <a:rPr lang="en-US" sz="2400" dirty="0"/>
              <a:t>Co-workers</a:t>
            </a:r>
          </a:p>
        </p:txBody>
      </p:sp>
      <p:sp>
        <p:nvSpPr>
          <p:cNvPr id="11" name="TextBox 10"/>
          <p:cNvSpPr txBox="1"/>
          <p:nvPr/>
        </p:nvSpPr>
        <p:spPr>
          <a:xfrm>
            <a:off x="7230793" y="2312029"/>
            <a:ext cx="2138289" cy="1200329"/>
          </a:xfrm>
          <a:prstGeom prst="rect">
            <a:avLst/>
          </a:prstGeom>
          <a:noFill/>
        </p:spPr>
        <p:txBody>
          <a:bodyPr wrap="square" rtlCol="0">
            <a:spAutoFit/>
          </a:bodyPr>
          <a:lstStyle/>
          <a:p>
            <a:pPr marL="342900" indent="-342900">
              <a:buClr>
                <a:srgbClr val="00B050"/>
              </a:buClr>
              <a:buFont typeface="Wingdings" panose="05000000000000000000" pitchFamily="2" charset="2"/>
              <a:buChar char="v"/>
            </a:pPr>
            <a:r>
              <a:rPr lang="en-US" sz="2400" dirty="0"/>
              <a:t>Neighbors </a:t>
            </a:r>
          </a:p>
          <a:p>
            <a:pPr marL="342900" indent="-342900">
              <a:buClr>
                <a:srgbClr val="00B050"/>
              </a:buClr>
              <a:buFont typeface="Wingdings" panose="05000000000000000000" pitchFamily="2" charset="2"/>
              <a:buChar char="v"/>
            </a:pPr>
            <a:r>
              <a:rPr lang="en-US" sz="2400" dirty="0"/>
              <a:t>Patrons </a:t>
            </a:r>
          </a:p>
          <a:p>
            <a:pPr marL="342900" indent="-342900">
              <a:buClr>
                <a:srgbClr val="00B050"/>
              </a:buClr>
              <a:buFont typeface="Wingdings" panose="05000000000000000000" pitchFamily="2" charset="2"/>
              <a:buChar char="v"/>
            </a:pPr>
            <a:r>
              <a:rPr lang="en-US" sz="2400" dirty="0"/>
              <a:t>Employees</a:t>
            </a:r>
          </a:p>
        </p:txBody>
      </p:sp>
    </p:spTree>
    <p:extLst>
      <p:ext uri="{BB962C8B-B14F-4D97-AF65-F5344CB8AC3E}">
        <p14:creationId xmlns:p14="http://schemas.microsoft.com/office/powerpoint/2010/main" val="361688079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FFFF99"/>
        </a:solidFill>
        <a:effectLst/>
      </p:bgPr>
    </p:bg>
    <p:spTree>
      <p:nvGrpSpPr>
        <p:cNvPr id="1" name=""/>
        <p:cNvGrpSpPr/>
        <p:nvPr/>
      </p:nvGrpSpPr>
      <p:grpSpPr>
        <a:xfrm>
          <a:off x="0" y="0"/>
          <a:ext cx="0" cy="0"/>
          <a:chOff x="0" y="0"/>
          <a:chExt cx="0" cy="0"/>
        </a:xfrm>
      </p:grpSpPr>
      <p:sp>
        <p:nvSpPr>
          <p:cNvPr id="2" name="Rectangle 1"/>
          <p:cNvSpPr/>
          <p:nvPr/>
        </p:nvSpPr>
        <p:spPr>
          <a:xfrm>
            <a:off x="1727163" y="639737"/>
            <a:ext cx="4881465" cy="923330"/>
          </a:xfrm>
          <a:prstGeom prst="rect">
            <a:avLst/>
          </a:prstGeom>
          <a:noFill/>
        </p:spPr>
        <p:txBody>
          <a:bodyPr wrap="none" lIns="91440" tIns="45720" rIns="91440" bIns="45720">
            <a:spAutoFit/>
          </a:bodyPr>
          <a:lstStyle/>
          <a:p>
            <a:pPr algn="ctr"/>
            <a:r>
              <a:rPr lang="en-US" sz="5400" b="1" cap="none" spc="0" dirty="0" smtClean="0">
                <a:ln w="22225">
                  <a:solidFill>
                    <a:schemeClr val="accent2"/>
                  </a:solidFill>
                  <a:prstDash val="solid"/>
                </a:ln>
                <a:solidFill>
                  <a:schemeClr val="accent2">
                    <a:lumMod val="40000"/>
                    <a:lumOff val="60000"/>
                  </a:schemeClr>
                </a:solidFill>
                <a:effectLst/>
              </a:rPr>
              <a:t>What is Autism?</a:t>
            </a:r>
            <a:endParaRPr lang="en-US" sz="5400" b="1" cap="none" spc="0" dirty="0">
              <a:ln w="22225">
                <a:solidFill>
                  <a:schemeClr val="accent2"/>
                </a:solidFill>
                <a:prstDash val="solid"/>
              </a:ln>
              <a:solidFill>
                <a:schemeClr val="accent2">
                  <a:lumMod val="40000"/>
                  <a:lumOff val="60000"/>
                </a:schemeClr>
              </a:solidFill>
              <a:effectLst/>
            </a:endParaRPr>
          </a:p>
        </p:txBody>
      </p:sp>
      <p:sp>
        <p:nvSpPr>
          <p:cNvPr id="3" name="Rectangle 2"/>
          <p:cNvSpPr/>
          <p:nvPr/>
        </p:nvSpPr>
        <p:spPr>
          <a:xfrm>
            <a:off x="4003110" y="2566351"/>
            <a:ext cx="4339222" cy="1323439"/>
          </a:xfrm>
          <a:prstGeom prst="rect">
            <a:avLst/>
          </a:prstGeom>
          <a:noFill/>
        </p:spPr>
        <p:txBody>
          <a:bodyPr wrap="square" lIns="91440" tIns="45720" rIns="91440" bIns="45720">
            <a:spAutoFit/>
          </a:bodyPr>
          <a:lstStyle/>
          <a:p>
            <a:pPr algn="ctr"/>
            <a:r>
              <a:rPr lang="en-US" sz="8000" b="1" cap="none" spc="0" dirty="0" smtClean="0">
                <a:ln w="13462">
                  <a:solidFill>
                    <a:schemeClr val="bg1"/>
                  </a:solidFill>
                  <a:prstDash val="solid"/>
                </a:ln>
                <a:solidFill>
                  <a:srgbClr val="7030A0"/>
                </a:solidFill>
                <a:effectLst>
                  <a:outerShdw dist="38100" dir="2700000" algn="bl" rotWithShape="0">
                    <a:schemeClr val="accent5"/>
                  </a:outerShdw>
                </a:effectLst>
              </a:rPr>
              <a:t>AUTISM</a:t>
            </a:r>
            <a:endParaRPr lang="en-US" sz="8000" b="1" cap="none" spc="0" dirty="0">
              <a:ln w="13462">
                <a:solidFill>
                  <a:schemeClr val="bg1"/>
                </a:solidFill>
                <a:prstDash val="solid"/>
              </a:ln>
              <a:solidFill>
                <a:srgbClr val="7030A0"/>
              </a:solidFill>
              <a:effectLst>
                <a:outerShdw dist="38100" dir="2700000" algn="bl" rotWithShape="0">
                  <a:schemeClr val="accent5"/>
                </a:outerShdw>
              </a:effectLst>
            </a:endParaRPr>
          </a:p>
        </p:txBody>
      </p:sp>
      <p:sp>
        <p:nvSpPr>
          <p:cNvPr id="4" name="Rectangle 3"/>
          <p:cNvSpPr/>
          <p:nvPr/>
        </p:nvSpPr>
        <p:spPr>
          <a:xfrm>
            <a:off x="8299419" y="5196326"/>
            <a:ext cx="1688283" cy="923330"/>
          </a:xfrm>
          <a:prstGeom prst="rect">
            <a:avLst/>
          </a:prstGeom>
          <a:noFill/>
        </p:spPr>
        <p:txBody>
          <a:bodyPr wrap="none" lIns="91440" tIns="45720" rIns="91440" bIns="45720">
            <a:spAutoFit/>
          </a:bodyPr>
          <a:lstStyle/>
          <a:p>
            <a:pPr algn="ctr"/>
            <a:r>
              <a:rPr lang="en-US" sz="5400" b="1" dirty="0" smtClean="0">
                <a:ln w="12700" cmpd="sng">
                  <a:solidFill>
                    <a:schemeClr val="accent4"/>
                  </a:solidFill>
                  <a:prstDash val="solid"/>
                </a:ln>
                <a:solidFill>
                  <a:srgbClr val="C00000"/>
                </a:solidFill>
              </a:rPr>
              <a:t>ASD?</a:t>
            </a:r>
            <a:endParaRPr lang="en-US" sz="5400" b="1" cap="none" spc="0" dirty="0">
              <a:ln w="12700" cmpd="sng">
                <a:solidFill>
                  <a:schemeClr val="accent4"/>
                </a:solidFill>
                <a:prstDash val="solid"/>
              </a:ln>
              <a:solidFill>
                <a:srgbClr val="C00000"/>
              </a:solidFill>
              <a:effectLst/>
            </a:endParaRPr>
          </a:p>
        </p:txBody>
      </p:sp>
      <p:sp>
        <p:nvSpPr>
          <p:cNvPr id="5" name="Rectangle 4"/>
          <p:cNvSpPr/>
          <p:nvPr/>
        </p:nvSpPr>
        <p:spPr>
          <a:xfrm>
            <a:off x="1400593" y="3991738"/>
            <a:ext cx="5461753" cy="923330"/>
          </a:xfrm>
          <a:prstGeom prst="rect">
            <a:avLst/>
          </a:prstGeom>
          <a:noFill/>
        </p:spPr>
        <p:txBody>
          <a:bodyPr wrap="none" lIns="91440" tIns="45720" rIns="91440" bIns="45720">
            <a:spAutoFit/>
          </a:bodyPr>
          <a:lstStyle/>
          <a:p>
            <a:pPr algn="ctr"/>
            <a:r>
              <a:rPr lang="en-US" sz="5400" b="1" dirty="0" smtClean="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Autism Spectrum</a:t>
            </a:r>
            <a:r>
              <a:rPr lang="en-US" sz="5400" b="1" cap="none" spc="0" dirty="0" smtClean="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a:t>
            </a:r>
            <a:endParaRPr lang="en-US" sz="5400" b="1" cap="none" spc="0"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endParaRPr>
          </a:p>
        </p:txBody>
      </p:sp>
      <p:sp>
        <p:nvSpPr>
          <p:cNvPr id="6" name="Rectangle 5"/>
          <p:cNvSpPr/>
          <p:nvPr/>
        </p:nvSpPr>
        <p:spPr>
          <a:xfrm>
            <a:off x="7245637" y="1211079"/>
            <a:ext cx="4264885" cy="923330"/>
          </a:xfrm>
          <a:prstGeom prst="rect">
            <a:avLst/>
          </a:prstGeom>
          <a:noFill/>
        </p:spPr>
        <p:txBody>
          <a:bodyPr wrap="none" lIns="91440" tIns="45720" rIns="91440" bIns="45720">
            <a:spAutoFit/>
          </a:bodyPr>
          <a:lstStyle/>
          <a:p>
            <a:pPr algn="ctr"/>
            <a:r>
              <a:rPr lang="en-US" sz="5400" b="1" cap="none" spc="0" dirty="0" smtClean="0">
                <a:ln w="12700">
                  <a:solidFill>
                    <a:schemeClr val="tx2">
                      <a:lumMod val="75000"/>
                    </a:schemeClr>
                  </a:solidFill>
                  <a:prstDash val="solid"/>
                </a:ln>
                <a:solidFill>
                  <a:srgbClr val="FF0000"/>
                </a:solidFill>
                <a:effectLst>
                  <a:outerShdw dist="38100" dir="2640000" algn="bl" rotWithShape="0">
                    <a:schemeClr val="tx2">
                      <a:lumMod val="75000"/>
                    </a:schemeClr>
                  </a:outerShdw>
                </a:effectLst>
              </a:rPr>
              <a:t>Do</a:t>
            </a:r>
            <a:r>
              <a:rPr lang="en-US" sz="5400" b="1" cap="none" spc="0" dirty="0" smtClean="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rPr>
              <a:t> </a:t>
            </a:r>
            <a:r>
              <a:rPr lang="en-US" sz="5400" b="1" cap="none" spc="0" dirty="0" smtClean="0">
                <a:ln w="12700">
                  <a:solidFill>
                    <a:schemeClr val="tx2">
                      <a:lumMod val="75000"/>
                    </a:schemeClr>
                  </a:solidFill>
                  <a:prstDash val="solid"/>
                </a:ln>
                <a:solidFill>
                  <a:srgbClr val="FF0000"/>
                </a:solidFill>
                <a:effectLst>
                  <a:outerShdw dist="38100" dir="2640000" algn="bl" rotWithShape="0">
                    <a:schemeClr val="tx2">
                      <a:lumMod val="75000"/>
                    </a:schemeClr>
                  </a:outerShdw>
                </a:effectLst>
              </a:rPr>
              <a:t>You</a:t>
            </a:r>
            <a:r>
              <a:rPr lang="en-US" sz="5400" b="1" cap="none" spc="0" dirty="0" smtClean="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rPr>
              <a:t> </a:t>
            </a:r>
            <a:r>
              <a:rPr lang="en-US" sz="5400" b="1" cap="none" spc="0" dirty="0" smtClean="0">
                <a:ln w="12700">
                  <a:solidFill>
                    <a:schemeClr val="tx2">
                      <a:lumMod val="75000"/>
                    </a:schemeClr>
                  </a:solidFill>
                  <a:prstDash val="solid"/>
                </a:ln>
                <a:solidFill>
                  <a:srgbClr val="FF0000"/>
                </a:solidFill>
                <a:effectLst>
                  <a:outerShdw dist="38100" dir="2640000" algn="bl" rotWithShape="0">
                    <a:schemeClr val="tx2">
                      <a:lumMod val="75000"/>
                    </a:schemeClr>
                  </a:outerShdw>
                </a:effectLst>
              </a:rPr>
              <a:t>know?</a:t>
            </a:r>
            <a:endParaRPr lang="en-US" sz="5400" b="1" cap="none" spc="0" dirty="0">
              <a:ln w="12700">
                <a:solidFill>
                  <a:schemeClr val="tx2">
                    <a:lumMod val="75000"/>
                  </a:schemeClr>
                </a:solidFill>
                <a:prstDash val="solid"/>
              </a:ln>
              <a:solidFill>
                <a:srgbClr val="FF0000"/>
              </a:solidFill>
              <a:effectLst>
                <a:outerShdw dist="38100" dir="2640000" algn="bl" rotWithShape="0">
                  <a:schemeClr val="tx2">
                    <a:lumMod val="75000"/>
                  </a:schemeClr>
                </a:outerShdw>
              </a:effectLst>
            </a:endParaRPr>
          </a:p>
        </p:txBody>
      </p:sp>
      <p:sp>
        <p:nvSpPr>
          <p:cNvPr id="7" name="Rectangle 6"/>
          <p:cNvSpPr/>
          <p:nvPr/>
        </p:nvSpPr>
        <p:spPr>
          <a:xfrm>
            <a:off x="9734234" y="3428125"/>
            <a:ext cx="2146743" cy="923330"/>
          </a:xfrm>
          <a:prstGeom prst="rect">
            <a:avLst/>
          </a:prstGeom>
          <a:noFill/>
        </p:spPr>
        <p:txBody>
          <a:bodyPr wrap="none" lIns="91440" tIns="45720" rIns="91440" bIns="45720">
            <a:spAutoFit/>
          </a:bodyPr>
          <a:lstStyle/>
          <a:p>
            <a:pPr algn="ctr"/>
            <a:r>
              <a:rPr lang="en-US" sz="5400" b="1" cap="none" spc="0" dirty="0" smtClean="0">
                <a:ln w="6600">
                  <a:solidFill>
                    <a:srgbClr val="002060"/>
                  </a:solidFill>
                  <a:prstDash val="solid"/>
                </a:ln>
                <a:solidFill>
                  <a:srgbClr val="00B0F0"/>
                </a:solidFill>
                <a:effectLst>
                  <a:outerShdw dist="38100" dir="2700000" algn="tl" rotWithShape="0">
                    <a:schemeClr val="accent2"/>
                  </a:outerShdw>
                </a:effectLst>
              </a:rPr>
              <a:t>autism</a:t>
            </a:r>
            <a:endParaRPr lang="en-US" sz="5400" b="1" cap="none" spc="0" dirty="0">
              <a:ln w="6600">
                <a:solidFill>
                  <a:srgbClr val="002060"/>
                </a:solidFill>
                <a:prstDash val="solid"/>
              </a:ln>
              <a:solidFill>
                <a:srgbClr val="00B0F0"/>
              </a:solidFill>
              <a:effectLst>
                <a:outerShdw dist="38100" dir="2700000" algn="tl" rotWithShape="0">
                  <a:schemeClr val="accent2"/>
                </a:outerShdw>
              </a:effectLst>
            </a:endParaRPr>
          </a:p>
        </p:txBody>
      </p:sp>
      <p:sp>
        <p:nvSpPr>
          <p:cNvPr id="8" name="Rectangle 7"/>
          <p:cNvSpPr/>
          <p:nvPr/>
        </p:nvSpPr>
        <p:spPr>
          <a:xfrm>
            <a:off x="1267252" y="1612858"/>
            <a:ext cx="2355389" cy="923330"/>
          </a:xfrm>
          <a:prstGeom prst="rect">
            <a:avLst/>
          </a:prstGeom>
          <a:noFill/>
        </p:spPr>
        <p:txBody>
          <a:bodyPr wrap="none" lIns="91440" tIns="45720" rIns="91440" bIns="45720">
            <a:spAutoFit/>
            <a:scene3d>
              <a:camera prst="orthographicFront"/>
              <a:lightRig rig="soft" dir="t">
                <a:rot lat="0" lon="0" rev="15600000"/>
              </a:lightRig>
            </a:scene3d>
            <a:sp3d extrusionH="57150" prstMaterial="softEdge">
              <a:bevelT w="25400" h="38100"/>
            </a:sp3d>
          </a:bodyPr>
          <a:lstStyle/>
          <a:p>
            <a:pPr algn="ctr"/>
            <a:r>
              <a:rPr lang="en-US" sz="5400" b="1" i="1" dirty="0" smtClean="0">
                <a:ln/>
                <a:solidFill>
                  <a:schemeClr val="accent4"/>
                </a:solidFill>
              </a:rPr>
              <a:t>Autistic</a:t>
            </a:r>
            <a:endParaRPr lang="en-US" sz="5400" b="1" i="1" cap="none" spc="0" dirty="0">
              <a:ln/>
              <a:solidFill>
                <a:schemeClr val="accent4"/>
              </a:solidFill>
              <a:effectLst/>
            </a:endParaRPr>
          </a:p>
        </p:txBody>
      </p:sp>
    </p:spTree>
    <p:extLst>
      <p:ext uri="{BB962C8B-B14F-4D97-AF65-F5344CB8AC3E}">
        <p14:creationId xmlns:p14="http://schemas.microsoft.com/office/powerpoint/2010/main" val="282655324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ircle(in)">
                                      <p:cBhvr>
                                        <p:cTn id="7" dur="2000"/>
                                        <p:tgtEl>
                                          <p:spTgt spid="2"/>
                                        </p:tgtEl>
                                      </p:cBhvr>
                                    </p:animEffect>
                                  </p:childTnLst>
                                </p:cTn>
                              </p:par>
                            </p:childTnLst>
                          </p:cTn>
                        </p:par>
                        <p:par>
                          <p:cTn id="8" fill="hold">
                            <p:stCondLst>
                              <p:cond delay="2000"/>
                            </p:stCondLst>
                            <p:childTnLst>
                              <p:par>
                                <p:cTn id="9" presetID="10" presetClass="entr" presetSubtype="0" fill="hold" grpId="0"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fade">
                                      <p:cBhvr>
                                        <p:cTn id="11" dur="500"/>
                                        <p:tgtEl>
                                          <p:spTgt spid="4"/>
                                        </p:tgtEl>
                                      </p:cBhvr>
                                    </p:animEffect>
                                  </p:childTnLst>
                                </p:cTn>
                              </p:par>
                            </p:childTnLst>
                          </p:cTn>
                        </p:par>
                        <p:par>
                          <p:cTn id="12" fill="hold">
                            <p:stCondLst>
                              <p:cond delay="2500"/>
                            </p:stCondLst>
                            <p:childTnLst>
                              <p:par>
                                <p:cTn id="13" presetID="10" presetClass="entr" presetSubtype="0" fill="hold" grpId="0" nodeType="after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fade">
                                      <p:cBhvr>
                                        <p:cTn id="15" dur="500"/>
                                        <p:tgtEl>
                                          <p:spTgt spid="6"/>
                                        </p:tgtEl>
                                      </p:cBhvr>
                                    </p:animEffect>
                                  </p:childTnLst>
                                </p:cTn>
                              </p:par>
                            </p:childTnLst>
                          </p:cTn>
                        </p:par>
                        <p:par>
                          <p:cTn id="16" fill="hold">
                            <p:stCondLst>
                              <p:cond delay="3000"/>
                            </p:stCondLst>
                            <p:childTnLst>
                              <p:par>
                                <p:cTn id="17" presetID="22" presetClass="entr" presetSubtype="4" fill="hold" grpId="0" nodeType="after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wipe(down)">
                                      <p:cBhvr>
                                        <p:cTn id="19" dur="500"/>
                                        <p:tgtEl>
                                          <p:spTgt spid="5"/>
                                        </p:tgtEl>
                                      </p:cBhvr>
                                    </p:animEffect>
                                  </p:childTnLst>
                                </p:cTn>
                              </p:par>
                            </p:childTnLst>
                          </p:cTn>
                        </p:par>
                        <p:par>
                          <p:cTn id="20" fill="hold">
                            <p:stCondLst>
                              <p:cond delay="3500"/>
                            </p:stCondLst>
                            <p:childTnLst>
                              <p:par>
                                <p:cTn id="21" presetID="6" presetClass="entr" presetSubtype="16" fill="hold" grpId="0" nodeType="afterEffect">
                                  <p:stCondLst>
                                    <p:cond delay="0"/>
                                  </p:stCondLst>
                                  <p:childTnLst>
                                    <p:set>
                                      <p:cBhvr>
                                        <p:cTn id="22" dur="1" fill="hold">
                                          <p:stCondLst>
                                            <p:cond delay="0"/>
                                          </p:stCondLst>
                                        </p:cTn>
                                        <p:tgtEl>
                                          <p:spTgt spid="7"/>
                                        </p:tgtEl>
                                        <p:attrNameLst>
                                          <p:attrName>style.visibility</p:attrName>
                                        </p:attrNameLst>
                                      </p:cBhvr>
                                      <p:to>
                                        <p:strVal val="visible"/>
                                      </p:to>
                                    </p:set>
                                    <p:animEffect transition="in" filter="circle(in)">
                                      <p:cBhvr>
                                        <p:cTn id="23" dur="2000"/>
                                        <p:tgtEl>
                                          <p:spTgt spid="7"/>
                                        </p:tgtEl>
                                      </p:cBhvr>
                                    </p:animEffect>
                                  </p:childTnLst>
                                </p:cTn>
                              </p:par>
                            </p:childTnLst>
                          </p:cTn>
                        </p:par>
                        <p:par>
                          <p:cTn id="24" fill="hold">
                            <p:stCondLst>
                              <p:cond delay="5500"/>
                            </p:stCondLst>
                            <p:childTnLst>
                              <p:par>
                                <p:cTn id="25" presetID="31" presetClass="entr" presetSubtype="0" fill="hold" grpId="0" nodeType="afterEffect">
                                  <p:stCondLst>
                                    <p:cond delay="0"/>
                                  </p:stCondLst>
                                  <p:childTnLst>
                                    <p:set>
                                      <p:cBhvr>
                                        <p:cTn id="26" dur="1" fill="hold">
                                          <p:stCondLst>
                                            <p:cond delay="0"/>
                                          </p:stCondLst>
                                        </p:cTn>
                                        <p:tgtEl>
                                          <p:spTgt spid="8"/>
                                        </p:tgtEl>
                                        <p:attrNameLst>
                                          <p:attrName>style.visibility</p:attrName>
                                        </p:attrNameLst>
                                      </p:cBhvr>
                                      <p:to>
                                        <p:strVal val="visible"/>
                                      </p:to>
                                    </p:set>
                                    <p:anim calcmode="lin" valueType="num">
                                      <p:cBhvr>
                                        <p:cTn id="27" dur="1000" fill="hold"/>
                                        <p:tgtEl>
                                          <p:spTgt spid="8"/>
                                        </p:tgtEl>
                                        <p:attrNameLst>
                                          <p:attrName>ppt_w</p:attrName>
                                        </p:attrNameLst>
                                      </p:cBhvr>
                                      <p:tavLst>
                                        <p:tav tm="0">
                                          <p:val>
                                            <p:fltVal val="0"/>
                                          </p:val>
                                        </p:tav>
                                        <p:tav tm="100000">
                                          <p:val>
                                            <p:strVal val="#ppt_w"/>
                                          </p:val>
                                        </p:tav>
                                      </p:tavLst>
                                    </p:anim>
                                    <p:anim calcmode="lin" valueType="num">
                                      <p:cBhvr>
                                        <p:cTn id="28" dur="1000" fill="hold"/>
                                        <p:tgtEl>
                                          <p:spTgt spid="8"/>
                                        </p:tgtEl>
                                        <p:attrNameLst>
                                          <p:attrName>ppt_h</p:attrName>
                                        </p:attrNameLst>
                                      </p:cBhvr>
                                      <p:tavLst>
                                        <p:tav tm="0">
                                          <p:val>
                                            <p:fltVal val="0"/>
                                          </p:val>
                                        </p:tav>
                                        <p:tav tm="100000">
                                          <p:val>
                                            <p:strVal val="#ppt_h"/>
                                          </p:val>
                                        </p:tav>
                                      </p:tavLst>
                                    </p:anim>
                                    <p:anim calcmode="lin" valueType="num">
                                      <p:cBhvr>
                                        <p:cTn id="29" dur="1000" fill="hold"/>
                                        <p:tgtEl>
                                          <p:spTgt spid="8"/>
                                        </p:tgtEl>
                                        <p:attrNameLst>
                                          <p:attrName>style.rotation</p:attrName>
                                        </p:attrNameLst>
                                      </p:cBhvr>
                                      <p:tavLst>
                                        <p:tav tm="0">
                                          <p:val>
                                            <p:fltVal val="90"/>
                                          </p:val>
                                        </p:tav>
                                        <p:tav tm="100000">
                                          <p:val>
                                            <p:fltVal val="0"/>
                                          </p:val>
                                        </p:tav>
                                      </p:tavLst>
                                    </p:anim>
                                    <p:animEffect transition="in" filter="fade">
                                      <p:cBhvr>
                                        <p:cTn id="30"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5" grpId="0"/>
      <p:bldP spid="6" grpId="0"/>
      <p:bldP spid="7" grpId="0"/>
      <p:bldP spid="8" grpId="0"/>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Current and Future Directions</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US" dirty="0" smtClean="0"/>
              <a:t>Anderson Center Consulting is working towards expansion of </a:t>
            </a:r>
            <a:r>
              <a:rPr lang="en-US" b="1" dirty="0" smtClean="0"/>
              <a:t>Autism </a:t>
            </a:r>
            <a:r>
              <a:rPr lang="en-US" b="1" dirty="0"/>
              <a:t>Supportive </a:t>
            </a:r>
            <a:r>
              <a:rPr lang="en-US" b="1" dirty="0" smtClean="0"/>
              <a:t>Programs. </a:t>
            </a:r>
            <a:r>
              <a:rPr lang="en-US" dirty="0" smtClean="0"/>
              <a:t> Areas include:</a:t>
            </a:r>
            <a:endParaRPr lang="en-US" b="1" dirty="0" smtClean="0"/>
          </a:p>
          <a:p>
            <a:pPr marL="0" indent="0" algn="ctr">
              <a:buNone/>
            </a:pPr>
            <a:r>
              <a:rPr lang="en-US" b="1" dirty="0" smtClean="0"/>
              <a:t>Autism Supportive Work Environments</a:t>
            </a:r>
          </a:p>
          <a:p>
            <a:pPr algn="ctr"/>
            <a:r>
              <a:rPr lang="en-US" dirty="0" smtClean="0"/>
              <a:t>Train and support businesses to recruit and employ individuals with ASD</a:t>
            </a:r>
          </a:p>
          <a:p>
            <a:pPr marL="0" indent="0" algn="ctr">
              <a:buNone/>
            </a:pPr>
            <a:r>
              <a:rPr lang="en-US" b="1" dirty="0" smtClean="0"/>
              <a:t>Autism Supportive Learning Environments</a:t>
            </a:r>
          </a:p>
          <a:p>
            <a:pPr algn="ctr"/>
            <a:r>
              <a:rPr lang="en-US" dirty="0" smtClean="0"/>
              <a:t>Collaborate with public schools, colleges, tech programs to facilitate truly inclusive educational opportunities</a:t>
            </a:r>
          </a:p>
          <a:p>
            <a:pPr marL="0" indent="0" algn="ctr">
              <a:buNone/>
            </a:pPr>
            <a:r>
              <a:rPr lang="en-US" b="1" dirty="0" smtClean="0"/>
              <a:t>Autism Supportive Communities</a:t>
            </a:r>
          </a:p>
          <a:p>
            <a:pPr algn="ctr"/>
            <a:r>
              <a:rPr lang="en-US" dirty="0" smtClean="0"/>
              <a:t>Partner with key community representatives to build networks of supportive establishments</a:t>
            </a:r>
          </a:p>
          <a:p>
            <a:endParaRPr lang="en-US" dirty="0"/>
          </a:p>
        </p:txBody>
      </p:sp>
    </p:spTree>
    <p:extLst>
      <p:ext uri="{BB962C8B-B14F-4D97-AF65-F5344CB8AC3E}">
        <p14:creationId xmlns:p14="http://schemas.microsoft.com/office/powerpoint/2010/main" val="87181331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0"/>
                <a:lumOff val="100000"/>
              </a:schemeClr>
            </a:gs>
            <a:gs pos="35000">
              <a:schemeClr val="accent1">
                <a:lumMod val="0"/>
                <a:lumOff val="100000"/>
              </a:schemeClr>
            </a:gs>
            <a:gs pos="100000">
              <a:schemeClr val="accent1">
                <a:lumMod val="100000"/>
              </a:schemeClr>
            </a:gs>
          </a:gsLst>
          <a:path path="circle">
            <a:fillToRect l="50000" t="-80000" r="50000" b="180000"/>
          </a:path>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84909" y="1154834"/>
            <a:ext cx="10515600" cy="4788766"/>
          </a:xfrm>
        </p:spPr>
        <p:txBody>
          <a:bodyPr>
            <a:normAutofit/>
          </a:bodyPr>
          <a:lstStyle/>
          <a:p>
            <a:pPr algn="ctr"/>
            <a:r>
              <a:rPr lang="en-US" dirty="0" smtClean="0"/>
              <a:t>To learn more about</a:t>
            </a:r>
            <a:br>
              <a:rPr lang="en-US" dirty="0" smtClean="0"/>
            </a:br>
            <a:r>
              <a:rPr lang="en-US" b="1" dirty="0" smtClean="0"/>
              <a:t> </a:t>
            </a:r>
            <a:r>
              <a:rPr lang="en-US" b="1" dirty="0" smtClean="0">
                <a:hlinkClick r:id="rId3"/>
              </a:rPr>
              <a:t>Anderson Center Consulting</a:t>
            </a:r>
            <a:r>
              <a:rPr lang="en-US" dirty="0" smtClean="0"/>
              <a:t/>
            </a:r>
            <a:br>
              <a:rPr lang="en-US" dirty="0" smtClean="0"/>
            </a:br>
            <a:r>
              <a:rPr lang="en-US" dirty="0" smtClean="0"/>
              <a:t>watch our video</a:t>
            </a:r>
            <a:br>
              <a:rPr lang="en-US" dirty="0" smtClean="0"/>
            </a:br>
            <a:r>
              <a:rPr lang="en-US" sz="3600" dirty="0"/>
              <a:t/>
            </a:r>
            <a:br>
              <a:rPr lang="en-US" sz="3600" dirty="0"/>
            </a:br>
            <a:r>
              <a:rPr lang="en-US" sz="3600" dirty="0"/>
              <a:t/>
            </a:r>
            <a:br>
              <a:rPr lang="en-US" sz="3600" dirty="0"/>
            </a:br>
            <a:r>
              <a:rPr lang="en-US" sz="3600" dirty="0"/>
              <a:t>This video can be viewed at: </a:t>
            </a:r>
            <a:r>
              <a:rPr lang="en-US" sz="3600" u="sng" dirty="0">
                <a:hlinkClick r:id="rId3"/>
              </a:rPr>
              <a:t>https://www.youtube.com/watch?v=zh7VcLskzYg</a:t>
            </a:r>
            <a:endParaRPr lang="en-US" sz="3600" dirty="0"/>
          </a:p>
        </p:txBody>
      </p:sp>
    </p:spTree>
    <p:extLst>
      <p:ext uri="{BB962C8B-B14F-4D97-AF65-F5344CB8AC3E}">
        <p14:creationId xmlns:p14="http://schemas.microsoft.com/office/powerpoint/2010/main" val="2467220543"/>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t>Contact us for more information</a:t>
            </a:r>
            <a:endParaRPr lang="en-US" b="1" dirty="0"/>
          </a:p>
        </p:txBody>
      </p:sp>
      <p:sp>
        <p:nvSpPr>
          <p:cNvPr id="3" name="Content Placeholder 2"/>
          <p:cNvSpPr>
            <a:spLocks noGrp="1"/>
          </p:cNvSpPr>
          <p:nvPr>
            <p:ph idx="1"/>
          </p:nvPr>
        </p:nvSpPr>
        <p:spPr/>
        <p:txBody>
          <a:bodyPr/>
          <a:lstStyle/>
          <a:p>
            <a:pPr marL="0" indent="0" algn="ctr">
              <a:buNone/>
            </a:pPr>
            <a:r>
              <a:rPr lang="en-US" sz="4000" dirty="0" smtClean="0"/>
              <a:t>Anderson Center Consulting</a:t>
            </a:r>
          </a:p>
          <a:p>
            <a:pPr marL="0" indent="0" algn="ctr">
              <a:buNone/>
            </a:pPr>
            <a:r>
              <a:rPr lang="en-US" sz="4000" dirty="0" smtClean="0"/>
              <a:t>845-889-9616 </a:t>
            </a:r>
          </a:p>
          <a:p>
            <a:pPr marL="0" indent="0" algn="ctr">
              <a:buNone/>
            </a:pPr>
            <a:r>
              <a:rPr lang="en-US" sz="4000" dirty="0" smtClean="0">
                <a:hlinkClick r:id="rId3"/>
              </a:rPr>
              <a:t>AndersonConsulting@AndersonCares.org</a:t>
            </a:r>
            <a:endParaRPr lang="en-US" sz="4000" dirty="0" smtClean="0"/>
          </a:p>
          <a:p>
            <a:pPr marL="0" indent="0">
              <a:buNone/>
            </a:pPr>
            <a:endParaRPr lang="en-US" dirty="0"/>
          </a:p>
          <a:p>
            <a:pPr marL="0" indent="0" algn="ctr">
              <a:buNone/>
            </a:pPr>
            <a:r>
              <a:rPr lang="en-US" dirty="0" smtClean="0"/>
              <a:t>Visit us on the web: </a:t>
            </a:r>
          </a:p>
          <a:p>
            <a:pPr marL="0" indent="0">
              <a:buNone/>
            </a:pPr>
            <a:r>
              <a:rPr lang="en-US" dirty="0" smtClean="0"/>
              <a:t> www.andersoncenterforautism.org/community-based-services</a:t>
            </a:r>
            <a:endParaRPr lang="en-US" dirty="0"/>
          </a:p>
        </p:txBody>
      </p:sp>
    </p:spTree>
    <p:extLst>
      <p:ext uri="{BB962C8B-B14F-4D97-AF65-F5344CB8AC3E}">
        <p14:creationId xmlns:p14="http://schemas.microsoft.com/office/powerpoint/2010/main" val="420762521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 and Resources</a:t>
            </a:r>
            <a:endParaRPr lang="en-US" dirty="0"/>
          </a:p>
        </p:txBody>
      </p:sp>
      <p:sp>
        <p:nvSpPr>
          <p:cNvPr id="3" name="Content Placeholder 2"/>
          <p:cNvSpPr>
            <a:spLocks noGrp="1"/>
          </p:cNvSpPr>
          <p:nvPr>
            <p:ph idx="1"/>
          </p:nvPr>
        </p:nvSpPr>
        <p:spPr>
          <a:xfrm>
            <a:off x="838200" y="1825625"/>
            <a:ext cx="10134600" cy="4351338"/>
          </a:xfrm>
        </p:spPr>
        <p:txBody>
          <a:bodyPr/>
          <a:lstStyle/>
          <a:p>
            <a:pPr marL="0" indent="0">
              <a:buNone/>
            </a:pPr>
            <a:r>
              <a:rPr lang="en-US" dirty="0">
                <a:latin typeface="Times New Roman" panose="02020603050405020304" pitchFamily="18" charset="0"/>
                <a:cs typeface="Times New Roman" panose="02020603050405020304" pitchFamily="18" charset="0"/>
                <a:hlinkClick r:id="rId3"/>
              </a:rPr>
              <a:t>www.cdc.gov</a:t>
            </a:r>
            <a:endParaRPr lang="en-US" dirty="0">
              <a:latin typeface="Times New Roman" panose="02020603050405020304" pitchFamily="18" charset="0"/>
              <a:cs typeface="Times New Roman" panose="02020603050405020304" pitchFamily="18" charset="0"/>
            </a:endParaRPr>
          </a:p>
          <a:p>
            <a:pPr marL="0" indent="0">
              <a:buNone/>
            </a:pPr>
            <a:r>
              <a:rPr lang="en-US" dirty="0" smtClean="0">
                <a:latin typeface="Times New Roman" panose="02020603050405020304" pitchFamily="18" charset="0"/>
                <a:cs typeface="Times New Roman" panose="02020603050405020304" pitchFamily="18" charset="0"/>
                <a:hlinkClick r:id="rId4"/>
              </a:rPr>
              <a:t>www.autismspeaks.org</a:t>
            </a:r>
            <a:endParaRPr lang="en-US" dirty="0" smtClean="0">
              <a:latin typeface="Times New Roman" panose="02020603050405020304" pitchFamily="18" charset="0"/>
              <a:cs typeface="Times New Roman" panose="02020603050405020304" pitchFamily="18" charset="0"/>
            </a:endParaRPr>
          </a:p>
          <a:p>
            <a:pPr marL="0" indent="0">
              <a:buNone/>
            </a:pPr>
            <a:r>
              <a:rPr lang="en-US" dirty="0" smtClean="0">
                <a:latin typeface="Times New Roman" panose="02020603050405020304" pitchFamily="18" charset="0"/>
                <a:cs typeface="Times New Roman" panose="02020603050405020304" pitchFamily="18" charset="0"/>
                <a:hlinkClick r:id="rId5"/>
              </a:rPr>
              <a:t>www.autism.com</a:t>
            </a:r>
            <a:endParaRPr lang="en-US" dirty="0" smtClean="0">
              <a:latin typeface="Times New Roman" panose="02020603050405020304" pitchFamily="18" charset="0"/>
              <a:cs typeface="Times New Roman" panose="02020603050405020304" pitchFamily="18" charset="0"/>
            </a:endParaRPr>
          </a:p>
          <a:p>
            <a:pPr marL="0" indent="0">
              <a:buNone/>
            </a:pPr>
            <a:r>
              <a:rPr lang="en-US" dirty="0" smtClean="0">
                <a:latin typeface="Times New Roman" panose="02020603050405020304" pitchFamily="18" charset="0"/>
                <a:cs typeface="Times New Roman" panose="02020603050405020304" pitchFamily="18" charset="0"/>
                <a:hlinkClick r:id="rId6"/>
              </a:rPr>
              <a:t>www.autismsociety.org</a:t>
            </a:r>
            <a:endParaRPr lang="en-US" dirty="0">
              <a:latin typeface="Times New Roman" panose="02020603050405020304" pitchFamily="18" charset="0"/>
              <a:cs typeface="Times New Roman" panose="02020603050405020304" pitchFamily="18" charset="0"/>
            </a:endParaRPr>
          </a:p>
          <a:p>
            <a:pPr marL="0" indent="0">
              <a:buNone/>
            </a:pPr>
            <a:r>
              <a:rPr lang="en-US" dirty="0">
                <a:latin typeface="Times New Roman" panose="02020603050405020304" pitchFamily="18" charset="0"/>
                <a:cs typeface="Times New Roman" panose="02020603050405020304" pitchFamily="18" charset="0"/>
              </a:rPr>
              <a:t>American Psychiatric Association (1994). </a:t>
            </a:r>
            <a:r>
              <a:rPr lang="en-US" i="1" dirty="0">
                <a:latin typeface="Times New Roman" panose="02020603050405020304" pitchFamily="18" charset="0"/>
                <a:cs typeface="Times New Roman" panose="02020603050405020304" pitchFamily="18" charset="0"/>
              </a:rPr>
              <a:t>Diagnostic and                      </a:t>
            </a:r>
          </a:p>
          <a:p>
            <a:pPr marL="0" indent="0">
              <a:buNone/>
            </a:pPr>
            <a:r>
              <a:rPr lang="en-US" i="1" dirty="0">
                <a:latin typeface="Times New Roman" panose="02020603050405020304" pitchFamily="18" charset="0"/>
                <a:cs typeface="Times New Roman" panose="02020603050405020304" pitchFamily="18" charset="0"/>
              </a:rPr>
              <a:t>   Statistical Manual of Mental Disorders (DSM-5) </a:t>
            </a:r>
            <a:r>
              <a:rPr lang="en-US" dirty="0">
                <a:latin typeface="Times New Roman" panose="02020603050405020304" pitchFamily="18" charset="0"/>
                <a:cs typeface="Times New Roman" panose="02020603050405020304" pitchFamily="18" charset="0"/>
              </a:rPr>
              <a:t>(</a:t>
            </a:r>
            <a:r>
              <a:rPr lang="en-US" dirty="0" smtClean="0">
                <a:latin typeface="Times New Roman" panose="02020603050405020304" pitchFamily="18" charset="0"/>
                <a:cs typeface="Times New Roman" panose="02020603050405020304" pitchFamily="18" charset="0"/>
              </a:rPr>
              <a:t>5</a:t>
            </a:r>
            <a:r>
              <a:rPr lang="en-US" baseline="30000" dirty="0" smtClean="0">
                <a:latin typeface="Times New Roman" panose="02020603050405020304" pitchFamily="18" charset="0"/>
                <a:cs typeface="Times New Roman" panose="02020603050405020304" pitchFamily="18" charset="0"/>
              </a:rPr>
              <a:t>th</a:t>
            </a:r>
            <a:r>
              <a:rPr lang="en-US" dirty="0" smtClean="0">
                <a:latin typeface="Times New Roman" panose="02020603050405020304" pitchFamily="18" charset="0"/>
                <a:cs typeface="Times New Roman" panose="02020603050405020304" pitchFamily="18" charset="0"/>
              </a:rPr>
              <a:t> ed</a:t>
            </a: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         </a:t>
            </a:r>
          </a:p>
          <a:p>
            <a:pPr marL="0" indent="0">
              <a:buNone/>
            </a:pP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  Washington</a:t>
            </a:r>
            <a:r>
              <a:rPr lang="en-US" dirty="0">
                <a:latin typeface="Times New Roman" panose="02020603050405020304" pitchFamily="18" charset="0"/>
                <a:cs typeface="Times New Roman" panose="02020603050405020304" pitchFamily="18" charset="0"/>
              </a:rPr>
              <a:t>, DC: Author.</a:t>
            </a:r>
          </a:p>
          <a:p>
            <a:endParaRPr lang="en-US" dirty="0"/>
          </a:p>
        </p:txBody>
      </p:sp>
    </p:spTree>
    <p:extLst>
      <p:ext uri="{BB962C8B-B14F-4D97-AF65-F5344CB8AC3E}">
        <p14:creationId xmlns:p14="http://schemas.microsoft.com/office/powerpoint/2010/main" val="145252522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2208629" y="270020"/>
            <a:ext cx="7906042" cy="1143000"/>
          </a:xfrm>
        </p:spPr>
        <p:txBody>
          <a:bodyPr>
            <a:normAutofit fontScale="90000"/>
          </a:bodyPr>
          <a:lstStyle/>
          <a:p>
            <a:pPr algn="ctr"/>
            <a:r>
              <a:rPr lang="en-US" dirty="0" smtClean="0"/>
              <a:t>Basics of Autism Spectrum Disorder</a:t>
            </a:r>
            <a:br>
              <a:rPr lang="en-US" dirty="0" smtClean="0"/>
            </a:br>
            <a:r>
              <a:rPr lang="en-US" dirty="0" smtClean="0"/>
              <a:t>(ASD)</a:t>
            </a:r>
            <a:endParaRPr lang="en-US" dirty="0"/>
          </a:p>
        </p:txBody>
      </p:sp>
      <p:sp>
        <p:nvSpPr>
          <p:cNvPr id="3" name="Content Placeholder 2"/>
          <p:cNvSpPr>
            <a:spLocks noGrp="1"/>
          </p:cNvSpPr>
          <p:nvPr>
            <p:ph idx="1"/>
          </p:nvPr>
        </p:nvSpPr>
        <p:spPr/>
        <p:txBody>
          <a:bodyPr>
            <a:normAutofit/>
          </a:bodyPr>
          <a:lstStyle/>
          <a:p>
            <a:r>
              <a:rPr lang="en-US" dirty="0" smtClean="0"/>
              <a:t>Autism is a </a:t>
            </a:r>
            <a:r>
              <a:rPr lang="en-US" dirty="0" smtClean="0"/>
              <a:t>neurodevelopmental </a:t>
            </a:r>
            <a:r>
              <a:rPr lang="en-US" dirty="0" smtClean="0"/>
              <a:t>disorder that appears very early in life.</a:t>
            </a:r>
          </a:p>
          <a:p>
            <a:r>
              <a:rPr lang="en-US" dirty="0" smtClean="0"/>
              <a:t>There is no known cure for autism, but many individuals with this diagnosis can experience good outcomes with intervention.</a:t>
            </a:r>
          </a:p>
          <a:p>
            <a:r>
              <a:rPr lang="en-US" dirty="0" smtClean="0"/>
              <a:t>Autism is characterized by disordered or delayed development in basic human interactions such as the ability to identify and express feelings, communicate with others, and establish social relationships.</a:t>
            </a:r>
          </a:p>
          <a:p>
            <a:pPr marL="0" indent="0">
              <a:buNone/>
            </a:pPr>
            <a:r>
              <a:rPr lang="en-US" dirty="0" smtClean="0"/>
              <a:t> </a:t>
            </a:r>
          </a:p>
          <a:p>
            <a:endParaRPr lang="en-US" dirty="0"/>
          </a:p>
        </p:txBody>
      </p:sp>
    </p:spTree>
    <p:extLst>
      <p:ext uri="{BB962C8B-B14F-4D97-AF65-F5344CB8AC3E}">
        <p14:creationId xmlns:p14="http://schemas.microsoft.com/office/powerpoint/2010/main" val="354362952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Basics of Autism</a:t>
            </a:r>
            <a:endParaRPr lang="en-US" dirty="0"/>
          </a:p>
        </p:txBody>
      </p:sp>
      <p:sp>
        <p:nvSpPr>
          <p:cNvPr id="3" name="Content Placeholder 2"/>
          <p:cNvSpPr>
            <a:spLocks noGrp="1"/>
          </p:cNvSpPr>
          <p:nvPr>
            <p:ph idx="1"/>
          </p:nvPr>
        </p:nvSpPr>
        <p:spPr/>
        <p:txBody>
          <a:bodyPr>
            <a:normAutofit/>
          </a:bodyPr>
          <a:lstStyle/>
          <a:p>
            <a:r>
              <a:rPr lang="en-US" dirty="0" smtClean="0"/>
              <a:t>The precise neurobiological mechanism that causes autism is not known, so the primary method for determining if a child has autism is through the observation of behavioral characteristics. </a:t>
            </a:r>
          </a:p>
          <a:p>
            <a:r>
              <a:rPr lang="en-US" dirty="0" smtClean="0"/>
              <a:t>Autism Spectrum Disorders are unique when compared to other developmental disorders in that, with appropriate and intensive early intervention, the deficits that characterize the disorder may be significantly reduced, and in some cases completely eliminated. </a:t>
            </a:r>
          </a:p>
        </p:txBody>
      </p:sp>
    </p:spTree>
    <p:extLst>
      <p:ext uri="{BB962C8B-B14F-4D97-AF65-F5344CB8AC3E}">
        <p14:creationId xmlns:p14="http://schemas.microsoft.com/office/powerpoint/2010/main" val="323423074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70317" y="280717"/>
            <a:ext cx="10515600" cy="1325563"/>
          </a:xfrm>
        </p:spPr>
        <p:txBody>
          <a:bodyPr/>
          <a:lstStyle/>
          <a:p>
            <a:pPr algn="ctr"/>
            <a:r>
              <a:rPr lang="en-US" dirty="0" smtClean="0"/>
              <a:t>ASD Facts &amp; Statistics</a:t>
            </a:r>
            <a:endParaRPr lang="en-US" dirty="0"/>
          </a:p>
        </p:txBody>
      </p:sp>
      <p:graphicFrame>
        <p:nvGraphicFramePr>
          <p:cNvPr id="3" name="Diagram 2"/>
          <p:cNvGraphicFramePr/>
          <p:nvPr>
            <p:extLst>
              <p:ext uri="{D42A27DB-BD31-4B8C-83A1-F6EECF244321}">
                <p14:modId xmlns:p14="http://schemas.microsoft.com/office/powerpoint/2010/main" val="1180671407"/>
              </p:ext>
            </p:extLst>
          </p:nvPr>
        </p:nvGraphicFramePr>
        <p:xfrm>
          <a:off x="2032000" y="1294433"/>
          <a:ext cx="8128000" cy="541866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46999026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5" name="Picture 1" descr="https://img1.wsimg.com/isteam/ip/e12d4f10-750c-438e-ad61-caaee690ab1c/7cdb2d94-a3fe-490e-af99-5ace1131a976.jpg/:/cr=t:0%25,l:0%25,w:100%25,h:100%25/rs=h:650,cg:tru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6188" y="953588"/>
            <a:ext cx="10128831" cy="5237661"/>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2155371" y="457200"/>
            <a:ext cx="7795852" cy="523220"/>
          </a:xfrm>
          <a:prstGeom prst="rect">
            <a:avLst/>
          </a:prstGeom>
          <a:noFill/>
        </p:spPr>
        <p:txBody>
          <a:bodyPr wrap="none" rtlCol="0">
            <a:spAutoFit/>
          </a:bodyPr>
          <a:lstStyle/>
          <a:p>
            <a:r>
              <a:rPr lang="en-US" sz="2800" dirty="0" smtClean="0"/>
              <a:t>Fastest Growing Developmental Disability in the U.S.</a:t>
            </a:r>
            <a:endParaRPr lang="en-US" sz="2800" dirty="0"/>
          </a:p>
        </p:txBody>
      </p:sp>
    </p:spTree>
    <p:extLst>
      <p:ext uri="{BB962C8B-B14F-4D97-AF65-F5344CB8AC3E}">
        <p14:creationId xmlns:p14="http://schemas.microsoft.com/office/powerpoint/2010/main" val="232508013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ASD: Autism </a:t>
            </a:r>
            <a:r>
              <a:rPr lang="en-US" b="1" u="sng" dirty="0" smtClean="0">
                <a:solidFill>
                  <a:srgbClr val="00B0F0"/>
                </a:solidFill>
              </a:rPr>
              <a:t>Spectrum</a:t>
            </a:r>
            <a:r>
              <a:rPr lang="en-US" dirty="0" smtClean="0"/>
              <a:t> Disorder</a:t>
            </a:r>
            <a:endParaRPr lang="en-US" dirty="0"/>
          </a:p>
        </p:txBody>
      </p:sp>
      <p:sp>
        <p:nvSpPr>
          <p:cNvPr id="3" name="Content Placeholder 2"/>
          <p:cNvSpPr>
            <a:spLocks noGrp="1"/>
          </p:cNvSpPr>
          <p:nvPr>
            <p:ph idx="1"/>
          </p:nvPr>
        </p:nvSpPr>
        <p:spPr/>
        <p:txBody>
          <a:bodyPr>
            <a:normAutofit/>
          </a:bodyPr>
          <a:lstStyle/>
          <a:p>
            <a:r>
              <a:rPr lang="en-US" dirty="0" smtClean="0"/>
              <a:t>What does </a:t>
            </a:r>
            <a:r>
              <a:rPr lang="en-US" b="1" dirty="0" smtClean="0">
                <a:solidFill>
                  <a:srgbClr val="00B0F0"/>
                </a:solidFill>
              </a:rPr>
              <a:t>“</a:t>
            </a:r>
            <a:r>
              <a:rPr lang="en-US" b="1" u="sng" dirty="0" smtClean="0">
                <a:solidFill>
                  <a:srgbClr val="00B0F0"/>
                </a:solidFill>
              </a:rPr>
              <a:t>spectrum disorder</a:t>
            </a:r>
            <a:r>
              <a:rPr lang="en-US" b="1" dirty="0" smtClean="0">
                <a:solidFill>
                  <a:srgbClr val="00B0F0"/>
                </a:solidFill>
              </a:rPr>
              <a:t>” </a:t>
            </a:r>
            <a:r>
              <a:rPr lang="en-US" dirty="0" smtClean="0"/>
              <a:t>mean?</a:t>
            </a:r>
          </a:p>
          <a:p>
            <a:r>
              <a:rPr lang="en-US" dirty="0"/>
              <a:t>I</a:t>
            </a:r>
            <a:r>
              <a:rPr lang="en-US" dirty="0" smtClean="0"/>
              <a:t>ndividuals are affected to different degrees from mild to very severe.  ASD manifests differently in every person diagnosed.</a:t>
            </a:r>
          </a:p>
          <a:p>
            <a:r>
              <a:rPr lang="en-US" dirty="0" smtClean="0"/>
              <a:t>Autism Spectrum </a:t>
            </a:r>
            <a:r>
              <a:rPr lang="en-US" dirty="0"/>
              <a:t>D</a:t>
            </a:r>
            <a:r>
              <a:rPr lang="en-US" dirty="0" smtClean="0"/>
              <a:t>isorder may or may not occur along with intellectual disability and other specific language disorders.</a:t>
            </a:r>
          </a:p>
        </p:txBody>
      </p:sp>
    </p:spTree>
    <p:extLst>
      <p:ext uri="{BB962C8B-B14F-4D97-AF65-F5344CB8AC3E}">
        <p14:creationId xmlns:p14="http://schemas.microsoft.com/office/powerpoint/2010/main" val="2443271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Brain</a:t>
            </a:r>
            <a:r>
              <a:rPr lang="en-US" b="1" dirty="0" smtClean="0"/>
              <a:t> </a:t>
            </a:r>
            <a:r>
              <a:rPr lang="en-US" dirty="0" smtClean="0"/>
              <a:t>Research</a:t>
            </a:r>
            <a:r>
              <a:rPr lang="en-US" b="1" dirty="0" smtClean="0"/>
              <a:t> </a:t>
            </a:r>
            <a:endParaRPr lang="en-US" b="1" dirty="0"/>
          </a:p>
        </p:txBody>
      </p:sp>
      <p:sp>
        <p:nvSpPr>
          <p:cNvPr id="3" name="Content Placeholder 2"/>
          <p:cNvSpPr>
            <a:spLocks noGrp="1"/>
          </p:cNvSpPr>
          <p:nvPr>
            <p:ph idx="1"/>
          </p:nvPr>
        </p:nvSpPr>
        <p:spPr/>
        <p:txBody>
          <a:bodyPr>
            <a:normAutofit fontScale="92500" lnSpcReduction="20000"/>
          </a:bodyPr>
          <a:lstStyle/>
          <a:p>
            <a:pPr lvl="0"/>
            <a:r>
              <a:rPr lang="en-US" dirty="0">
                <a:cs typeface="Times New Roman" panose="02020603050405020304" pitchFamily="18" charset="0"/>
              </a:rPr>
              <a:t>Research shows differences or interruptions at “critical” points of brain development in people with </a:t>
            </a:r>
            <a:r>
              <a:rPr lang="en-US" dirty="0" smtClean="0">
                <a:cs typeface="Times New Roman" panose="02020603050405020304" pitchFamily="18" charset="0"/>
              </a:rPr>
              <a:t>ASD. </a:t>
            </a:r>
            <a:endParaRPr lang="en-US" dirty="0">
              <a:cs typeface="Times New Roman" panose="02020603050405020304" pitchFamily="18" charset="0"/>
            </a:endParaRPr>
          </a:p>
          <a:p>
            <a:pPr lvl="0"/>
            <a:r>
              <a:rPr lang="en-US" dirty="0">
                <a:cs typeface="Times New Roman" panose="02020603050405020304" pitchFamily="18" charset="0"/>
              </a:rPr>
              <a:t>R</a:t>
            </a:r>
            <a:r>
              <a:rPr lang="en-US" dirty="0" smtClean="0">
                <a:cs typeface="Times New Roman" panose="02020603050405020304" pitchFamily="18" charset="0"/>
              </a:rPr>
              <a:t>esearch </a:t>
            </a:r>
            <a:r>
              <a:rPr lang="en-US" dirty="0">
                <a:cs typeface="Times New Roman" panose="02020603050405020304" pitchFamily="18" charset="0"/>
              </a:rPr>
              <a:t>has revealed neurodevelopmental differences between people with ASD and people not on the </a:t>
            </a:r>
            <a:r>
              <a:rPr lang="en-US" dirty="0" smtClean="0">
                <a:cs typeface="Times New Roman" panose="02020603050405020304" pitchFamily="18" charset="0"/>
              </a:rPr>
              <a:t>spectrum.</a:t>
            </a:r>
            <a:endParaRPr lang="en-US" dirty="0">
              <a:cs typeface="Times New Roman" panose="02020603050405020304" pitchFamily="18" charset="0"/>
            </a:endParaRPr>
          </a:p>
          <a:p>
            <a:pPr lvl="0"/>
            <a:r>
              <a:rPr lang="en-US" dirty="0">
                <a:cs typeface="Times New Roman" panose="02020603050405020304" pitchFamily="18" charset="0"/>
              </a:rPr>
              <a:t>Atypical brain development impacts the “executive functioning” capabilities of people on the spectrum. </a:t>
            </a:r>
            <a:r>
              <a:rPr lang="en-US" dirty="0" smtClean="0">
                <a:cs typeface="Times New Roman" panose="02020603050405020304" pitchFamily="18" charset="0"/>
              </a:rPr>
              <a:t>This </a:t>
            </a:r>
            <a:r>
              <a:rPr lang="en-US" dirty="0">
                <a:cs typeface="Times New Roman" panose="02020603050405020304" pitchFamily="18" charset="0"/>
              </a:rPr>
              <a:t>has direct implications for the supports necessary to assist people with ASD to be successful in various environments. </a:t>
            </a:r>
            <a:r>
              <a:rPr lang="en-US" dirty="0">
                <a:latin typeface="Times New Roman" panose="02020603050405020304" pitchFamily="18" charset="0"/>
                <a:cs typeface="Times New Roman" panose="02020603050405020304" pitchFamily="18" charset="0"/>
              </a:rPr>
              <a:t> </a:t>
            </a:r>
            <a:endParaRPr lang="en-US" dirty="0" smtClean="0">
              <a:latin typeface="Times New Roman" panose="02020603050405020304" pitchFamily="18" charset="0"/>
              <a:cs typeface="Times New Roman" panose="02020603050405020304" pitchFamily="18" charset="0"/>
            </a:endParaRPr>
          </a:p>
          <a:p>
            <a:pPr lvl="0"/>
            <a:endParaRPr lang="en-US" dirty="0">
              <a:latin typeface="Times New Roman" panose="02020603050405020304" pitchFamily="18" charset="0"/>
              <a:cs typeface="Times New Roman" panose="02020603050405020304" pitchFamily="18" charset="0"/>
            </a:endParaRPr>
          </a:p>
          <a:p>
            <a:pPr lvl="0"/>
            <a:r>
              <a:rPr lang="en-US" dirty="0" smtClean="0">
                <a:cs typeface="Times New Roman" panose="02020603050405020304" pitchFamily="18" charset="0"/>
              </a:rPr>
              <a:t>What does this mean exactly?</a:t>
            </a:r>
          </a:p>
          <a:p>
            <a:pPr lvl="1"/>
            <a:r>
              <a:rPr lang="en-US" dirty="0" smtClean="0">
                <a:cs typeface="Times New Roman" panose="02020603050405020304" pitchFamily="18" charset="0"/>
              </a:rPr>
              <a:t>The brains of individuals diagnosed with ASD are “wired” differently than those of individuals who are not diagnosed.</a:t>
            </a:r>
            <a:endParaRPr lang="en-US" dirty="0">
              <a:cs typeface="Times New Roman" panose="02020603050405020304" pitchFamily="18" charset="0"/>
            </a:endParaRPr>
          </a:p>
        </p:txBody>
      </p:sp>
    </p:spTree>
    <p:extLst>
      <p:ext uri="{BB962C8B-B14F-4D97-AF65-F5344CB8AC3E}">
        <p14:creationId xmlns:p14="http://schemas.microsoft.com/office/powerpoint/2010/main" val="4182768362"/>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PRESENTER" val="c5c2f4edbaec2f7a7820bd41774bb363fa597d7"/>
</p:tagLst>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1D9A78"/>
      </a:accent1>
      <a:accent2>
        <a:srgbClr val="8BC145"/>
      </a:accent2>
      <a:accent3>
        <a:srgbClr val="36AFCE"/>
      </a:accent3>
      <a:accent4>
        <a:srgbClr val="1D6FA9"/>
      </a:accent4>
      <a:accent5>
        <a:srgbClr val="B74919"/>
      </a:accent5>
      <a:accent6>
        <a:srgbClr val="F19D19"/>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AE6F2518-B084-4896-AF52-66CC2144AA2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457</TotalTime>
  <Words>2346</Words>
  <Application>Microsoft Office PowerPoint</Application>
  <PresentationFormat>Widescreen</PresentationFormat>
  <Paragraphs>248</Paragraphs>
  <Slides>33</Slides>
  <Notes>28</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33</vt:i4>
      </vt:variant>
    </vt:vector>
  </HeadingPairs>
  <TitlesOfParts>
    <vt:vector size="39" baseType="lpstr">
      <vt:lpstr>Arial</vt:lpstr>
      <vt:lpstr>Calibri</vt:lpstr>
      <vt:lpstr>Calibri Light</vt:lpstr>
      <vt:lpstr>Times New Roman</vt:lpstr>
      <vt:lpstr>Wingdings</vt:lpstr>
      <vt:lpstr>Office Theme</vt:lpstr>
      <vt:lpstr>Introduction to Autism Spectrum Disorder</vt:lpstr>
      <vt:lpstr>PowerPoint Presentation</vt:lpstr>
      <vt:lpstr>PowerPoint Presentation</vt:lpstr>
      <vt:lpstr>Basics of Autism Spectrum Disorder (ASD)</vt:lpstr>
      <vt:lpstr>Basics of Autism</vt:lpstr>
      <vt:lpstr>ASD Facts &amp; Statistics</vt:lpstr>
      <vt:lpstr>PowerPoint Presentation</vt:lpstr>
      <vt:lpstr>ASD: Autism Spectrum Disorder</vt:lpstr>
      <vt:lpstr>Brain Research </vt:lpstr>
      <vt:lpstr>PowerPoint Presentation</vt:lpstr>
      <vt:lpstr>Diagnostic Criteria</vt:lpstr>
      <vt:lpstr>Diagnostic Criteria</vt:lpstr>
      <vt:lpstr>Changes in Diagnostic Criteria</vt:lpstr>
      <vt:lpstr>Remember, Autism manifests differently in every individual.   </vt:lpstr>
      <vt:lpstr>More on Social Skills</vt:lpstr>
      <vt:lpstr>More on Communication</vt:lpstr>
      <vt:lpstr>Concrete Processing  of Information</vt:lpstr>
      <vt:lpstr>More on Behavior Patterns</vt:lpstr>
      <vt:lpstr>Overselectivity</vt:lpstr>
      <vt:lpstr>Routines and Perseveration</vt:lpstr>
      <vt:lpstr>Self-Stimulatory  Behavior</vt:lpstr>
      <vt:lpstr>More on Sensory Sensitivity</vt:lpstr>
      <vt:lpstr>Sensitivity</vt:lpstr>
      <vt:lpstr>PowerPoint Presentation</vt:lpstr>
      <vt:lpstr>PowerPoint Presentation</vt:lpstr>
      <vt:lpstr>Uneven vs. Delayed Development</vt:lpstr>
      <vt:lpstr>Savant Capabilities</vt:lpstr>
      <vt:lpstr>Challenging Behavior</vt:lpstr>
      <vt:lpstr>Why is it important to understand ASD?</vt:lpstr>
      <vt:lpstr>Current and Future Directions</vt:lpstr>
      <vt:lpstr>To learn more about  Anderson Center Consulting watch our video   This video can be viewed at: https://www.youtube.com/watch?v=zh7VcLskzYg</vt:lpstr>
      <vt:lpstr>Contact us for more information</vt:lpstr>
      <vt:lpstr>References and Resources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Autism Spectrum Disorder</dc:title>
  <dc:creator>Brager, Jennifer</dc:creator>
  <cp:lastModifiedBy>Susczynski, Lisa</cp:lastModifiedBy>
  <cp:revision>94</cp:revision>
  <cp:lastPrinted>2019-01-28T15:49:04Z</cp:lastPrinted>
  <dcterms:created xsi:type="dcterms:W3CDTF">2018-12-27T16:00:41Z</dcterms:created>
  <dcterms:modified xsi:type="dcterms:W3CDTF">2019-02-04T16:20:55Z</dcterms:modified>
</cp:coreProperties>
</file>